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21" r:id="rId4"/>
    <p:sldMasterId id="2147483722" r:id="rId5"/>
    <p:sldMasterId id="214748372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2BAF219-A56E-40E1-B3E0-2081F7DFD6C1}">
  <a:tblStyle styleId="{B2BAF219-A56E-40E1-B3E0-2081F7DFD6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B8FA093-2F54-4FBB-BAD1-9C1DA8AB999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D65882B-1A9D-46AC-BD67-154EA842FB9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7%9A%AE%E5%B0%94%E9%80%8A%E7%A7%AF%E7%9F%A9%E7%9B%B8%E5%85%B3%E7%B3%BB%E6%95%B0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mebse.nchu.edu.tw/new_page_535.htm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WeFuFtu_hh80ufOG4PLUwETPHJwfSsROhhgDss15Ay8/edit?usp=sharing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5Biqv1l-h-n9TYionjXGH5TJIVrlbBQIgcsemcXRyk/edit#slide=id.g1ce8cf009e_0_1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5Biqv1l-h-n9TYionjXGH5TJIVrlbBQIgcsemcXRyk/edit#slide=id.g1ce8cf009e_0_1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5Biqv1l-h-n9TYionjXGH5TJIVrlbBQIgcsemcXRyk/edit#slide=id.g1ce8cf009e_0_1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gamme.com.tw/1384639" TargetMode="External"/><Relationship Id="rId3" Type="http://schemas.openxmlformats.org/officeDocument/2006/relationships/hyperlink" Target="http://www.liwushuo.com/posts/1044487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olidot.org/story?sid=51407" TargetMode="External"/><Relationship Id="rId3" Type="http://schemas.openxmlformats.org/officeDocument/2006/relationships/hyperlink" Target="http://www.appledaily.com.tw/appledaily/article/international/20170129/37536053/" TargetMode="Externa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O_N3lDLGdgCjvmf45-yjXiRVAxtSkyQ6ViTt99pTdNQ/edit?usp=sharing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PNznbWSYF8XD8id7k0VDiqRFs-75PBlhIg7IXMSXbgw/edit?usp=sharing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gamme.com.tw/1384639" TargetMode="External"/><Relationship Id="rId3" Type="http://schemas.openxmlformats.org/officeDocument/2006/relationships/hyperlink" Target="http://www.liwushuo.com/posts/1044487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https://docs.google.com/presentation/d/1kTWooj72a6za9rCIwZgk6pAYYQ7uZvPKJxI0bLIY0m4/edit?usp=sharing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W11 連續變項的相關檢定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" name="Shape 7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機率值</a:t>
            </a:r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https://www.wikiwand.com/zh-tw/%E7%9A%AE%E5%B0%94%E9%80%8A%E7%A7%AF%E7%9F%A9%E7%9B%B8%E5%85%B3%E7%B3%BB%E6%95%B0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Shape 8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D:\Desktop\Dropbox\[READING]\[統計]\量化研究法. 2. 統計原理與分析技術  SPSS中文視窗版操作實務詳析\4-15. 相關與迴歸.pdf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" name="Shape 9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" name="Shape 9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http://amebse.nchu.edu.tw/new_page_535.htm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Shape 10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8" name="Shape 10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8" name="Shape 10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黏糊糊</a:t>
            </a:r>
          </a:p>
        </p:txBody>
      </p:sp>
      <p:sp>
        <p:nvSpPr>
          <p:cNvPr id="1064" name="Shape 10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Shape 10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Shape 10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https://pulipulichen.github.io/blog-pulipuli-info-data-2017/04/pearson-r/</a:t>
            </a:r>
          </a:p>
        </p:txBody>
      </p:sp>
      <p:sp>
        <p:nvSpPr>
          <p:cNvPr id="1074" name="Shape 10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Shape 10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Shape 10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https://docs.google.com/document/d/1WeFuFtu_hh80ufOG4PLUwETPHJwfSsROhhgDss15Ay8/edit?usp=sharing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W11-a. 積差相關分析&lt;br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href="https://docs.google.com/document/d/1WeFuFtu_hh80ufOG4PLUwETPHJwfSsROhhgDss15Ay8/export?format=doc" target="_blank"&gt;https://docs.google.com/document/d/1WeFuFtu_hh80ufOG4PLUwETPHJwfSsROhhgDss15Ay8/export?format=doc&lt;/a&gt;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" name="Shape 11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Shape 11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W04 資訊視覺化：統計圖表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https://docs.google.com/presentation/d/1E5Biqv1l-h-n9TYionjXGH5TJIVrlbBQIgcsemcXRyk/edit#slide=id.g1ce8cf009e_0_1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2" name="Shape 11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W04 資訊視覺化：統計圖表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https://docs.google.com/presentation/d/1E5Biqv1l-h-n9TYionjXGH5TJIVrlbBQIgcsemcXRyk/edit#slide=id.g1ce8cf009e_0_1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3" name="Shape 11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" name="Shape 11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Shape 11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Shape 12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" name="Shape 12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5" name="Shape 12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Shape 12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7" name="Shape 12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Shape 13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Shape 13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Shape 13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2" name="Shape 13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Shape 13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" name="Shape 13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7" name="Shape 13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2" name="Shape 14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Shape 14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0" name="Shape 14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Shape 14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Shape 14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W04 資訊視覺化：統計圖表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https://docs.google.com/presentation/d/1E5Biqv1l-h-n9TYionjXGH5TJIVrlbBQIgcsemcXRyk/edit#slide=id.g1ce8cf009e_0_1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0" name="Shape 14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Shape 14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8" name="Shape 144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https://news.gamme.com.tw/1384639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http://www.liwushuo.com/posts/1044487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" name="Shape 14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http://www.solidot.org/story?sid=51407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immigrate criminal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http://www.appledaily.com.tw/appledaily/article/international/20170129/37536053/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r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https://theinitium.com/article/20170220-dailynews-immigration-crime/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1" name="Shape 14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Shape 15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5" name="Shape 15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Shape 15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1" name="Shape 15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Shape 15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6" name="Shape 153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Shape 15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Shape 15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http://www.thewineseller.net/wine.php</a:t>
            </a:r>
          </a:p>
        </p:txBody>
      </p:sp>
      <p:sp>
        <p:nvSpPr>
          <p:cNvPr id="1544" name="Shape 15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hape 15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Shape 15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https://docs.google.com/spreadsheets/d/1O_N3lDLGdgCjvmf45-yjXiRVAxtSkyQ6ViTt99pTdNQ/edit?usp=sharing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6" name="Shape 15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Shape 15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https://docs.google.com/document/d/1PNznbWSYF8XD8id7k0VDiqRFs-75PBlhIg7IXMSXbgw/edit?usp=sharing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W11-b. 葡萄酒與 心臟病有關嗎？&lt;br /&gt;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&lt;a href="https://docs.google.com/document/d/1PNznbWSYF8XD8id7k0VDiqRFs-75PBlhIg7IXMSXbgw/export?format=doc" target="_blank"&gt;https://docs.google.com/document/d/1PNznbWSYF8XD8id7k0VDiqRFs-75PBlhIg7IXMSXbgw/export?format=doc&lt;/a&gt;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6" name="Shape 15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9" name="Shape 15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Shape 15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Shape 15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0" name="Shape 15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https://news.gamme.com.tw/1384639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http://www.liwushuo.com/posts/1044487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jp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5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3.jp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3.jp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7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jpg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Relationship Id="rId3" Type="http://schemas.openxmlformats.org/officeDocument/2006/relationships/image" Target="../media/image4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54.jp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54.jp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57.gif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Shape 25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53" name="Shape 2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Shape 255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0" name="Shape 26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8" name="Shape 30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11" name="Shape 31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5" name="Shape 31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0" name="Shape 32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4" name="Shape 334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Shape 339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340" name="Shape 3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Shape 3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Shape 34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3" name="Shape 34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152" y="5416950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1" name="Shape 351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62" name="Shape 362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66" name="Shape 3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71" name="Shape 37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76" name="Shape 37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377" name="Shape 377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82" name="Shape 38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3" name="Shape 38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8" name="Shape 388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0" name="Shape 390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1" name="Shape 391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" name="Shape 392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3" name="Shape 393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95" name="Shape 39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99" name="Shape 39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01" name="Shape 40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5" name="Shape 405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07" name="Shape 40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Shape 409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410" name="Shape 4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Shape 41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15" name="Shape 4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Shape 418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419" name="Shape 4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Shape 420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Shape 421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426" name="Shape 42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27" name="Shape 4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Shape 438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439" name="Shape 43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443" name="Shape 4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46" name="Shape 4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51" name="Shape 4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Shape 45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54" name="Shape 4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460" name="Shape 46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46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65" name="Shape 46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9" name="Shape 469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1" name="Shape 47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4" name="Shape 474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476" name="Shape 4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7" name="Shape 477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81" name="Shape 481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85" name="Shape 48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86" name="Shape 48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490" name="Shape 490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91" name="Shape 4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2" name="Shape 492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image" Target="../media/image39.jp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30" name="Shape 3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31" name="Shape 33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5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jpg"/><Relationship Id="rId4" Type="http://schemas.openxmlformats.org/officeDocument/2006/relationships/image" Target="../media/image66.jpg"/><Relationship Id="rId5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0.png"/><Relationship Id="rId4" Type="http://schemas.openxmlformats.org/officeDocument/2006/relationships/image" Target="../media/image6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0.png"/><Relationship Id="rId4" Type="http://schemas.openxmlformats.org/officeDocument/2006/relationships/image" Target="../media/image9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4.png"/><Relationship Id="rId4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7.png"/><Relationship Id="rId4" Type="http://schemas.openxmlformats.org/officeDocument/2006/relationships/hyperlink" Target="https://docs.google.com/presentation/d/1E5Biqv1l-h-n9TYionjXGH5TJIVrlbBQIgcsemcXRyk/edit?usp=sharing" TargetMode="External"/><Relationship Id="rId5" Type="http://schemas.openxmlformats.org/officeDocument/2006/relationships/image" Target="../media/image9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png"/><Relationship Id="rId4" Type="http://schemas.openxmlformats.org/officeDocument/2006/relationships/image" Target="../media/image98.png"/><Relationship Id="rId5" Type="http://schemas.openxmlformats.org/officeDocument/2006/relationships/image" Target="../media/image103.png"/><Relationship Id="rId6" Type="http://schemas.openxmlformats.org/officeDocument/2006/relationships/image" Target="../media/image10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Relationship Id="rId4" Type="http://schemas.openxmlformats.org/officeDocument/2006/relationships/image" Target="../media/image93.png"/><Relationship Id="rId5" Type="http://schemas.openxmlformats.org/officeDocument/2006/relationships/image" Target="../media/image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Relationship Id="rId4" Type="http://schemas.openxmlformats.org/officeDocument/2006/relationships/image" Target="../media/image102.png"/><Relationship Id="rId5" Type="http://schemas.openxmlformats.org/officeDocument/2006/relationships/image" Target="../media/image10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Relationship Id="rId5" Type="http://schemas.openxmlformats.org/officeDocument/2006/relationships/image" Target="../media/image10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Relationship Id="rId4" Type="http://schemas.openxmlformats.org/officeDocument/2006/relationships/image" Target="../media/image112.png"/><Relationship Id="rId5" Type="http://schemas.openxmlformats.org/officeDocument/2006/relationships/image" Target="../media/image1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3.png"/><Relationship Id="rId4" Type="http://schemas.openxmlformats.org/officeDocument/2006/relationships/image" Target="../media/image10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2.jpg"/><Relationship Id="rId4" Type="http://schemas.openxmlformats.org/officeDocument/2006/relationships/image" Target="../media/image6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4.png"/><Relationship Id="rId4" Type="http://schemas.openxmlformats.org/officeDocument/2006/relationships/image" Target="../media/image1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Relationship Id="rId4" Type="http://schemas.openxmlformats.org/officeDocument/2006/relationships/image" Target="../media/image12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3.png"/><Relationship Id="rId4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9.jpg"/><Relationship Id="rId4" Type="http://schemas.openxmlformats.org/officeDocument/2006/relationships/image" Target="../media/image118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jp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499" name="Shape 499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連續變項的相關檢定：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皮爾森積差相關分析</a:t>
            </a:r>
          </a:p>
        </p:txBody>
      </p:sp>
      <p:sp>
        <p:nvSpPr>
          <p:cNvPr id="500" name="Shape 500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檢定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501" name="Shape 501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連續</a:t>
            </a:r>
            <a:r>
              <a:rPr lang="zh-TW" sz="2000">
                <a:solidFill>
                  <a:srgbClr val="FFFFFF"/>
                </a:solidFill>
              </a:rPr>
              <a:t>⇔</a:t>
            </a:r>
            <a:r>
              <a:rPr lang="zh-TW" sz="24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502" name="Shape 502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積差相關分析</a:t>
            </a:r>
          </a:p>
        </p:txBody>
      </p:sp>
      <p:sp>
        <p:nvSpPr>
          <p:cNvPr id="503" name="Shape 503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W11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" y="1614800"/>
            <a:ext cx="3818574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2" name="Shape 64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可能不是</a:t>
            </a:r>
            <a:r>
              <a:rPr lang="zh-TW" sz="3200" u="sng"/>
              <a:t>加入「愛情」</a:t>
            </a:r>
            <a:r>
              <a:rPr lang="zh-TW" sz="3200"/>
              <a:t>的影響</a:t>
            </a: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4">
            <a:alphaModFix/>
          </a:blip>
          <a:srcRect b="0" l="9992" r="10000" t="0"/>
          <a:stretch/>
        </p:blipFill>
        <p:spPr>
          <a:xfrm>
            <a:off x="4495050" y="1614788"/>
            <a:ext cx="4358008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 rot="-899850">
            <a:off x="501754" y="370351"/>
            <a:ext cx="1105973" cy="533923"/>
          </a:xfrm>
          <a:prstGeom prst="wedgeRoundRectCallout">
            <a:avLst>
              <a:gd fmla="val 53666" name="adj1"/>
              <a:gd fmla="val 869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BUT</a:t>
            </a:r>
          </a:p>
        </p:txBody>
      </p:sp>
      <p:pic>
        <p:nvPicPr>
          <p:cNvPr id="646" name="Shape 6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850" y="2157113"/>
            <a:ext cx="16383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/>
          <p:nvPr>
            <p:ph type="title"/>
          </p:nvPr>
        </p:nvSpPr>
        <p:spPr>
          <a:xfrm>
            <a:off x="476250" y="5065863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 u="sng"/>
              <a:t>番茄醬的份量</a:t>
            </a:r>
            <a:r>
              <a:rPr lang="zh-TW" sz="3200"/>
              <a:t>才是影響美味的關鍵啊！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4" name="Shape 65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連續</a:t>
            </a:r>
            <a:r>
              <a:rPr lang="zh-TW"/>
              <a:t>⇨</a:t>
            </a:r>
            <a:r>
              <a:rPr lang="zh-TW">
                <a:solidFill>
                  <a:schemeClr val="dk1"/>
                </a:solidFill>
              </a:rPr>
              <a:t>連續：</a:t>
            </a:r>
            <a:r>
              <a:rPr lang="zh-TW"/>
              <a:t>研究架構</a:t>
            </a:r>
          </a:p>
        </p:txBody>
      </p:sp>
      <p:sp>
        <p:nvSpPr>
          <p:cNvPr id="656" name="Shape 656"/>
          <p:cNvSpPr/>
          <p:nvPr/>
        </p:nvSpPr>
        <p:spPr>
          <a:xfrm>
            <a:off x="2698785" y="1578725"/>
            <a:ext cx="5795100" cy="98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料理的</a:t>
            </a:r>
            <a:r>
              <a:rPr lang="zh-TW" sz="2800" u="sng">
                <a:solidFill>
                  <a:srgbClr val="FFFFFF"/>
                </a:solidFill>
              </a:rPr>
              <a:t>番茄醬份量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會顯著</a:t>
            </a:r>
            <a:r>
              <a:rPr lang="zh-TW" sz="2800">
                <a:solidFill>
                  <a:srgbClr val="FFFFFF"/>
                </a:solidFill>
              </a:rPr>
              <a:t>影響</a:t>
            </a:r>
            <a:r>
              <a:rPr lang="zh-TW" sz="2800">
                <a:solidFill>
                  <a:srgbClr val="FFFFFF"/>
                </a:solidFill>
              </a:rPr>
              <a:t>料理的</a:t>
            </a:r>
            <a:r>
              <a:rPr lang="zh-TW" sz="2800" u="sng">
                <a:solidFill>
                  <a:srgbClr val="FFFFFF"/>
                </a:solidFill>
              </a:rPr>
              <a:t>美味程度</a:t>
            </a:r>
          </a:p>
        </p:txBody>
      </p:sp>
      <p:sp>
        <p:nvSpPr>
          <p:cNvPr id="657" name="Shape 657"/>
          <p:cNvSpPr/>
          <p:nvPr/>
        </p:nvSpPr>
        <p:spPr>
          <a:xfrm>
            <a:off x="2891636" y="3663988"/>
            <a:ext cx="2609400" cy="668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</a:rPr>
              <a:t>番茄醬份量</a:t>
            </a:r>
          </a:p>
        </p:txBody>
      </p:sp>
      <p:sp>
        <p:nvSpPr>
          <p:cNvPr id="658" name="Shape 658"/>
          <p:cNvSpPr/>
          <p:nvPr/>
        </p:nvSpPr>
        <p:spPr>
          <a:xfrm>
            <a:off x="5817881" y="3728750"/>
            <a:ext cx="22050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59" name="Shape 659"/>
          <p:cNvSpPr/>
          <p:nvPr/>
        </p:nvSpPr>
        <p:spPr>
          <a:xfrm>
            <a:off x="4051035" y="5460863"/>
            <a:ext cx="3090600" cy="668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相關檢定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314525" y="181270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研究假設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949225" y="311245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依</a:t>
            </a:r>
            <a:r>
              <a:rPr lang="zh-TW" sz="2400"/>
              <a:t>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</a:t>
            </a:r>
            <a:r>
              <a:rPr lang="zh-TW" sz="2400"/>
              <a:t>連續</a:t>
            </a:r>
            <a:r>
              <a:rPr lang="zh-TW" sz="2400"/>
              <a:t>資料)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6985175" y="3112438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依變項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(連續資料)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314525" y="5619375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664" name="Shape 664"/>
          <p:cNvCxnSpPr>
            <a:stCxn id="656" idx="2"/>
            <a:endCxn id="657" idx="0"/>
          </p:cNvCxnSpPr>
          <p:nvPr/>
        </p:nvCxnSpPr>
        <p:spPr>
          <a:xfrm rot="5400000">
            <a:off x="4346985" y="2414675"/>
            <a:ext cx="1098600" cy="14001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5" name="Shape 665"/>
          <p:cNvCxnSpPr/>
          <p:nvPr/>
        </p:nvCxnSpPr>
        <p:spPr>
          <a:xfrm>
            <a:off x="6262944" y="3877250"/>
            <a:ext cx="0" cy="68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6" name="Shape 666"/>
          <p:cNvCxnSpPr>
            <a:stCxn id="658" idx="2"/>
            <a:endCxn id="659" idx="0"/>
          </p:cNvCxnSpPr>
          <p:nvPr/>
        </p:nvCxnSpPr>
        <p:spPr>
          <a:xfrm rot="5400000">
            <a:off x="5726531" y="4267100"/>
            <a:ext cx="1063800" cy="1323900"/>
          </a:xfrm>
          <a:prstGeom prst="bentConnector3">
            <a:avLst>
              <a:gd fmla="val 5605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7" name="Shape 667"/>
          <p:cNvCxnSpPr>
            <a:stCxn id="659" idx="2"/>
            <a:endCxn id="656" idx="3"/>
          </p:cNvCxnSpPr>
          <p:nvPr/>
        </p:nvCxnSpPr>
        <p:spPr>
          <a:xfrm rot="-5400000">
            <a:off x="5016585" y="2651813"/>
            <a:ext cx="4057200" cy="2897700"/>
          </a:xfrm>
          <a:prstGeom prst="bentConnector4">
            <a:avLst>
              <a:gd fmla="val -5869" name="adj1"/>
              <a:gd fmla="val 108334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8" name="Shape 668"/>
          <p:cNvSpPr/>
          <p:nvPr/>
        </p:nvSpPr>
        <p:spPr>
          <a:xfrm>
            <a:off x="5817881" y="3792600"/>
            <a:ext cx="22050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69" name="Shape 669"/>
          <p:cNvSpPr/>
          <p:nvPr/>
        </p:nvSpPr>
        <p:spPr>
          <a:xfrm>
            <a:off x="5758623" y="3830925"/>
            <a:ext cx="22050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70" name="Shape 670"/>
          <p:cNvSpPr/>
          <p:nvPr/>
        </p:nvSpPr>
        <p:spPr>
          <a:xfrm>
            <a:off x="5699365" y="3907550"/>
            <a:ext cx="22050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71" name="Shape 671"/>
          <p:cNvSpPr/>
          <p:nvPr/>
        </p:nvSpPr>
        <p:spPr>
          <a:xfrm>
            <a:off x="2774154" y="3793502"/>
            <a:ext cx="2609400" cy="668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</a:rPr>
              <a:t>番茄醬份量</a:t>
            </a:r>
          </a:p>
        </p:txBody>
      </p:sp>
      <p:sp>
        <p:nvSpPr>
          <p:cNvPr id="672" name="Shape 672"/>
          <p:cNvSpPr/>
          <p:nvPr/>
        </p:nvSpPr>
        <p:spPr>
          <a:xfrm>
            <a:off x="2668384" y="3844577"/>
            <a:ext cx="2609400" cy="668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</a:rPr>
              <a:t>番茄醬份量</a:t>
            </a:r>
          </a:p>
        </p:txBody>
      </p:sp>
      <p:sp>
        <p:nvSpPr>
          <p:cNvPr id="673" name="Shape 673"/>
          <p:cNvSpPr/>
          <p:nvPr/>
        </p:nvSpPr>
        <p:spPr>
          <a:xfrm>
            <a:off x="2597863" y="3921203"/>
            <a:ext cx="2609400" cy="668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chemeClr val="lt1"/>
                </a:solidFill>
              </a:rPr>
              <a:t>番茄醬份量</a:t>
            </a:r>
          </a:p>
        </p:txBody>
      </p:sp>
      <p:cxnSp>
        <p:nvCxnSpPr>
          <p:cNvPr id="674" name="Shape 674"/>
          <p:cNvCxnSpPr>
            <a:stCxn id="656" idx="2"/>
            <a:endCxn id="658" idx="0"/>
          </p:cNvCxnSpPr>
          <p:nvPr/>
        </p:nvCxnSpPr>
        <p:spPr>
          <a:xfrm flipH="1" rot="-5400000">
            <a:off x="5676585" y="2485175"/>
            <a:ext cx="1163400" cy="1323900"/>
          </a:xfrm>
          <a:prstGeom prst="bentConnector3">
            <a:avLst>
              <a:gd fmla="val 4999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5" name="Shape 675"/>
          <p:cNvCxnSpPr>
            <a:stCxn id="673" idx="2"/>
            <a:endCxn id="659" idx="0"/>
          </p:cNvCxnSpPr>
          <p:nvPr/>
        </p:nvCxnSpPr>
        <p:spPr>
          <a:xfrm flipH="1" rot="-5400000">
            <a:off x="4313863" y="4178303"/>
            <a:ext cx="871200" cy="16938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連續</a:t>
            </a:r>
            <a:r>
              <a:rPr lang="zh-TW"/>
              <a:t>資料題項⇨連續資料題項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積差相關</a:t>
            </a:r>
          </a:p>
        </p:txBody>
      </p:sp>
      <p:sp>
        <p:nvSpPr>
          <p:cNvPr id="683" name="Shape 6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想要知道</a:t>
            </a:r>
            <a:r>
              <a:rPr b="1" lang="zh-TW" u="sng">
                <a:solidFill>
                  <a:schemeClr val="dk1"/>
                </a:solidFill>
              </a:rPr>
              <a:t>證照數量</a:t>
            </a:r>
            <a:r>
              <a:rPr lang="zh-TW">
                <a:solidFill>
                  <a:schemeClr val="dk1"/>
                </a:solidFill>
              </a:rPr>
              <a:t>跟</a:t>
            </a:r>
            <a:r>
              <a:rPr b="1" lang="zh-TW" u="sng">
                <a:solidFill>
                  <a:schemeClr val="dk1"/>
                </a:solidFill>
              </a:rPr>
              <a:t>月收入</a:t>
            </a:r>
            <a:r>
              <a:rPr lang="zh-TW">
                <a:solidFill>
                  <a:schemeClr val="dk1"/>
                </a:solidFill>
              </a:rPr>
              <a:t>是否有關係</a:t>
            </a:r>
          </a:p>
        </p:txBody>
      </p:sp>
      <p:sp>
        <p:nvSpPr>
          <p:cNvPr id="685" name="Shape 685"/>
          <p:cNvSpPr/>
          <p:nvPr/>
        </p:nvSpPr>
        <p:spPr>
          <a:xfrm>
            <a:off x="476250" y="2579725"/>
            <a:ext cx="4632000" cy="443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3200"/>
              <a:t>問卷調查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zh-TW" sz="2800"/>
              <a:t>請問您的</a:t>
            </a:r>
            <a:r>
              <a:rPr lang="zh-TW" sz="2800"/>
              <a:t>證照數量</a:t>
            </a:r>
            <a:r>
              <a:rPr lang="zh-TW" sz="2800"/>
              <a:t>：</a:t>
            </a:r>
            <a:br>
              <a:rPr lang="zh-TW" sz="2800"/>
            </a:br>
            <a:r>
              <a:rPr lang="zh-TW" sz="2800"/>
              <a:t>_______</a:t>
            </a:r>
          </a:p>
          <a:p>
            <a:pPr indent="-406400" lvl="0" marL="457200" rtl="0">
              <a:spcBef>
                <a:spcPts val="1000"/>
              </a:spcBef>
              <a:buSzPct val="100000"/>
              <a:buChar char="●"/>
            </a:pPr>
            <a:r>
              <a:rPr lang="zh-TW" sz="2800"/>
              <a:t>請問您的月收入：</a:t>
            </a:r>
            <a:br>
              <a:rPr lang="zh-TW" sz="2800"/>
            </a:br>
            <a:r>
              <a:rPr lang="zh-TW" sz="2800">
                <a:solidFill>
                  <a:schemeClr val="dk1"/>
                </a:solidFill>
              </a:rPr>
              <a:t>☐ 1. 未滿2萬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2. 2萬以上，未滿4萬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3. 4萬以上，未滿6萬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4. 6萬以上</a:t>
            </a:r>
          </a:p>
        </p:txBody>
      </p:sp>
      <p:graphicFrame>
        <p:nvGraphicFramePr>
          <p:cNvPr id="686" name="Shape 686"/>
          <p:cNvGraphicFramePr/>
          <p:nvPr/>
        </p:nvGraphicFramePr>
        <p:xfrm>
          <a:off x="5630400" y="28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1671925"/>
                <a:gridCol w="1365425"/>
              </a:tblGrid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證照數量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月收入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687" name="Shape 687"/>
          <p:cNvSpPr/>
          <p:nvPr/>
        </p:nvSpPr>
        <p:spPr>
          <a:xfrm flipH="1">
            <a:off x="4366500" y="3687625"/>
            <a:ext cx="1494300" cy="90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 txBox="1"/>
          <p:nvPr/>
        </p:nvSpPr>
        <p:spPr>
          <a:xfrm>
            <a:off x="4187600" y="3938725"/>
            <a:ext cx="1673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整理資料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95" name="Shape 6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</a:rPr>
              <a:t>連續</a:t>
            </a:r>
            <a:r>
              <a:rPr lang="zh-TW" sz="3200"/>
              <a:t>資料題項⇨連續X</a:t>
            </a:r>
            <a:r>
              <a:rPr baseline="-25000" lang="zh-TW" sz="3200"/>
              <a:t>1</a:t>
            </a:r>
            <a:r>
              <a:rPr lang="zh-TW" sz="3200"/>
              <a:t>, </a:t>
            </a:r>
            <a:r>
              <a:rPr lang="zh-TW" sz="3200">
                <a:solidFill>
                  <a:schemeClr val="dk1"/>
                </a:solidFill>
              </a:rPr>
              <a:t>連續X</a:t>
            </a:r>
            <a:r>
              <a:rPr baseline="-25000" lang="zh-TW" sz="3200">
                <a:solidFill>
                  <a:schemeClr val="dk1"/>
                </a:solidFill>
              </a:rPr>
              <a:t>2</a:t>
            </a:r>
            <a:r>
              <a:rPr lang="zh-TW" sz="3200">
                <a:solidFill>
                  <a:schemeClr val="dk1"/>
                </a:solidFill>
              </a:rPr>
              <a:t>, 連續X</a:t>
            </a:r>
            <a:r>
              <a:rPr baseline="-25000" lang="zh-TW" sz="3200">
                <a:solidFill>
                  <a:schemeClr val="dk1"/>
                </a:solidFill>
              </a:rPr>
              <a:t>3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積差相關</a:t>
            </a:r>
          </a:p>
        </p:txBody>
      </p:sp>
      <p:sp>
        <p:nvSpPr>
          <p:cNvPr id="696" name="Shape 6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想要知道</a:t>
            </a:r>
            <a:r>
              <a:rPr b="1" lang="zh-TW" u="sng">
                <a:solidFill>
                  <a:schemeClr val="dk1"/>
                </a:solidFill>
              </a:rPr>
              <a:t>證照數量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b="1" lang="zh-TW" u="sng">
                <a:solidFill>
                  <a:schemeClr val="dk1"/>
                </a:solidFill>
              </a:rPr>
              <a:t>年齡</a:t>
            </a:r>
            <a:r>
              <a:rPr lang="zh-TW">
                <a:solidFill>
                  <a:schemeClr val="dk1"/>
                </a:solidFill>
              </a:rPr>
              <a:t>、</a:t>
            </a:r>
            <a:r>
              <a:rPr b="1" lang="zh-TW" u="sng">
                <a:solidFill>
                  <a:schemeClr val="dk1"/>
                </a:solidFill>
              </a:rPr>
              <a:t>工作年資</a:t>
            </a:r>
            <a:r>
              <a:rPr lang="zh-TW">
                <a:solidFill>
                  <a:schemeClr val="dk1"/>
                </a:solidFill>
              </a:rPr>
              <a:t>跟</a:t>
            </a:r>
            <a:r>
              <a:rPr b="1" lang="zh-TW" u="sng">
                <a:solidFill>
                  <a:schemeClr val="dk1"/>
                </a:solidFill>
              </a:rPr>
              <a:t>月收入</a:t>
            </a:r>
            <a:r>
              <a:rPr lang="zh-TW">
                <a:solidFill>
                  <a:schemeClr val="dk1"/>
                </a:solidFill>
              </a:rPr>
              <a:t>之間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是否有關係</a:t>
            </a:r>
          </a:p>
        </p:txBody>
      </p:sp>
      <p:graphicFrame>
        <p:nvGraphicFramePr>
          <p:cNvPr id="698" name="Shape 698"/>
          <p:cNvGraphicFramePr/>
          <p:nvPr/>
        </p:nvGraphicFramePr>
        <p:xfrm>
          <a:off x="1020200" y="28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1958600"/>
                <a:gridCol w="1958600"/>
                <a:gridCol w="1958600"/>
                <a:gridCol w="1599475"/>
              </a:tblGrid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證照數量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年齡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工作年資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月收入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36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42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相關檢定：積差相關分析</a:t>
            </a:r>
          </a:p>
        </p:txBody>
      </p:sp>
      <p:sp>
        <p:nvSpPr>
          <p:cNvPr id="706" name="Shape 70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3" name="Shape 71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https://technews.tw/2017/03/13/reading-habit/</a:t>
            </a:r>
          </a:p>
        </p:txBody>
      </p:sp>
      <p:sp>
        <p:nvSpPr>
          <p:cNvPr id="714" name="Shape 714"/>
          <p:cNvSpPr txBox="1"/>
          <p:nvPr>
            <p:ph type="title"/>
          </p:nvPr>
        </p:nvSpPr>
        <p:spPr>
          <a:xfrm>
            <a:off x="476250" y="5026500"/>
            <a:ext cx="8191500" cy="822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 u="sng">
                <a:solidFill>
                  <a:srgbClr val="FFFF00"/>
                </a:solidFill>
              </a:rPr>
              <a:t>電子裝置使用時間</a:t>
            </a:r>
            <a:r>
              <a:rPr lang="zh-TW" sz="3200"/>
              <a:t>越長，</a:t>
            </a:r>
            <a:r>
              <a:rPr lang="zh-TW" sz="3200" u="sng">
                <a:solidFill>
                  <a:srgbClr val="FFFF00"/>
                </a:solidFill>
              </a:rPr>
              <a:t>閱讀時間</a:t>
            </a:r>
            <a:r>
              <a:rPr lang="zh-TW" sz="3200"/>
              <a:t>越少？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763" y="216975"/>
            <a:ext cx="8024484" cy="47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1537425" y="5942975"/>
            <a:ext cx="1680900" cy="555000"/>
          </a:xfrm>
          <a:prstGeom prst="wedgeRoundRectCallout">
            <a:avLst>
              <a:gd fmla="val 8210" name="adj1"/>
              <a:gd fmla="val -99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717" name="Shape 717"/>
          <p:cNvSpPr/>
          <p:nvPr/>
        </p:nvSpPr>
        <p:spPr>
          <a:xfrm>
            <a:off x="5317625" y="5942975"/>
            <a:ext cx="1680900" cy="555000"/>
          </a:xfrm>
          <a:prstGeom prst="wedgeRoundRectCallout">
            <a:avLst>
              <a:gd fmla="val 8210" name="adj1"/>
              <a:gd fmla="val -991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連續資料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24" name="Shape 72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圖片來源：https://goo.gl/IaFntH</a:t>
            </a: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" y="1329754"/>
            <a:ext cx="9144000" cy="515619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真的假的？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3" name="Shape 7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兩種連續資料⇨散佈圖</a:t>
            </a:r>
          </a:p>
        </p:txBody>
      </p:sp>
      <p:sp>
        <p:nvSpPr>
          <p:cNvPr id="734" name="Shape 73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4726" l="34267" r="30378" t="21652"/>
          <a:stretch/>
        </p:blipFill>
        <p:spPr>
          <a:xfrm>
            <a:off x="268200" y="1706975"/>
            <a:ext cx="3936850" cy="42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376636" y="1812532"/>
            <a:ext cx="1437600" cy="406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2699599" y="1812532"/>
            <a:ext cx="1437600" cy="406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8" name="Shape 738"/>
          <p:cNvPicPr preferRelativeResize="0"/>
          <p:nvPr/>
        </p:nvPicPr>
        <p:blipFill rotWithShape="1">
          <a:blip r:embed="rId4">
            <a:alphaModFix/>
          </a:blip>
          <a:srcRect b="10996" l="13525" r="18303" t="39130"/>
          <a:stretch/>
        </p:blipFill>
        <p:spPr>
          <a:xfrm>
            <a:off x="4345525" y="2320387"/>
            <a:ext cx="4262101" cy="304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Shape 739"/>
          <p:cNvSpPr/>
          <p:nvPr/>
        </p:nvSpPr>
        <p:spPr>
          <a:xfrm flipH="1">
            <a:off x="4038200" y="3680600"/>
            <a:ext cx="65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6" name="Shape 7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u="sng"/>
              <a:t>價格</a:t>
            </a:r>
            <a:r>
              <a:rPr lang="zh-TW"/>
              <a:t>跟</a:t>
            </a:r>
            <a:r>
              <a:rPr lang="zh-TW" u="sng"/>
              <a:t>長度</a:t>
            </a:r>
            <a:r>
              <a:rPr lang="zh-TW"/>
              <a:t>有相關嗎？</a:t>
            </a:r>
          </a:p>
        </p:txBody>
      </p:sp>
      <p:sp>
        <p:nvSpPr>
          <p:cNvPr id="747" name="Shape 74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8" name="Shape 748"/>
          <p:cNvPicPr preferRelativeResize="0"/>
          <p:nvPr/>
        </p:nvPicPr>
        <p:blipFill rotWithShape="1">
          <a:blip r:embed="rId3">
            <a:alphaModFix/>
          </a:blip>
          <a:srcRect b="10996" l="13525" r="18303" t="39130"/>
          <a:stretch/>
        </p:blipFill>
        <p:spPr>
          <a:xfrm>
            <a:off x="1806838" y="1413222"/>
            <a:ext cx="5530312" cy="395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Shape 749"/>
          <p:cNvCxnSpPr/>
          <p:nvPr/>
        </p:nvCxnSpPr>
        <p:spPr>
          <a:xfrm flipH="1" rot="10800000">
            <a:off x="2867300" y="2962975"/>
            <a:ext cx="4342200" cy="34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56" name="Shape 7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線性相關 ⇨ 共線性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共線性高</a:t>
            </a:r>
          </a:p>
        </p:txBody>
      </p:sp>
      <p:sp>
        <p:nvSpPr>
          <p:cNvPr id="757" name="Shape 75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8" name="Shape 758" title="X和Y的線性相關程度高"/>
          <p:cNvPicPr preferRelativeResize="0"/>
          <p:nvPr/>
        </p:nvPicPr>
        <p:blipFill rotWithShape="1">
          <a:blip r:embed="rId3">
            <a:alphaModFix/>
          </a:blip>
          <a:srcRect b="11140" l="11940" r="17448" t="16374"/>
          <a:stretch/>
        </p:blipFill>
        <p:spPr>
          <a:xfrm>
            <a:off x="782750" y="2670625"/>
            <a:ext cx="4184075" cy="26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Shape 759"/>
          <p:cNvSpPr txBox="1"/>
          <p:nvPr/>
        </p:nvSpPr>
        <p:spPr>
          <a:xfrm>
            <a:off x="1246825" y="2853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共線性高</a:t>
            </a:r>
          </a:p>
        </p:txBody>
      </p:sp>
      <p:graphicFrame>
        <p:nvGraphicFramePr>
          <p:cNvPr id="760" name="Shape 760"/>
          <p:cNvGraphicFramePr/>
          <p:nvPr/>
        </p:nvGraphicFramePr>
        <p:xfrm>
          <a:off x="6231375" y="254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{CB8FA093-2F54-4FBB-BAD1-9C1DA8AB9990}</a:tableStyleId>
              </a:tblPr>
              <a:tblGrid>
                <a:gridCol w="701550"/>
                <a:gridCol w="701550"/>
              </a:tblGrid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11" name="Shape 5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476250" y="1783075"/>
            <a:ext cx="8191500" cy="3098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談資料蒐集方法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相關檢定：積差相關分析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實作：積差相關分析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發現相關之後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課堂練習：葡萄酒與心臟病有關嗎？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1569950" y="4708100"/>
            <a:ext cx="1981550" cy="1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/>
          <p:nvPr/>
        </p:nvSpPr>
        <p:spPr>
          <a:xfrm>
            <a:off x="1845525" y="5967750"/>
            <a:ext cx="1627800" cy="53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710450" y="4708101"/>
            <a:ext cx="2966080" cy="18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5572475" y="5943900"/>
            <a:ext cx="1627800" cy="585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grpSp>
        <p:nvGrpSpPr>
          <p:cNvPr id="518" name="Shape 518"/>
          <p:cNvGrpSpPr/>
          <p:nvPr/>
        </p:nvGrpSpPr>
        <p:grpSpPr>
          <a:xfrm>
            <a:off x="3423125" y="4881777"/>
            <a:ext cx="1921536" cy="1609470"/>
            <a:chOff x="3048600" y="4538652"/>
            <a:chExt cx="1921536" cy="1609470"/>
          </a:xfrm>
        </p:grpSpPr>
        <p:sp>
          <p:nvSpPr>
            <p:cNvPr id="519" name="Shape 519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520" name="Shape 520"/>
            <p:cNvSpPr txBox="1"/>
            <p:nvPr/>
          </p:nvSpPr>
          <p:spPr>
            <a:xfrm rot="-899798">
              <a:off x="3375122" y="4966707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/>
                <a:t>VS</a:t>
              </a:r>
            </a:p>
          </p:txBody>
        </p:sp>
      </p:grpSp>
      <p:sp>
        <p:nvSpPr>
          <p:cNvPr id="521" name="Shape 521"/>
          <p:cNvSpPr txBox="1"/>
          <p:nvPr/>
        </p:nvSpPr>
        <p:spPr>
          <a:xfrm rot="-899741">
            <a:off x="494416" y="5131284"/>
            <a:ext cx="198147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都是假的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嚇不倒我！</a:t>
            </a:r>
          </a:p>
        </p:txBody>
      </p:sp>
      <p:sp>
        <p:nvSpPr>
          <p:cNvPr id="522" name="Shape 522"/>
          <p:cNvSpPr txBox="1"/>
          <p:nvPr/>
        </p:nvSpPr>
        <p:spPr>
          <a:xfrm rot="901384">
            <a:off x="7057849" y="5178687"/>
            <a:ext cx="198142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它們有關！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真的有相關啦！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7" name="Shape 7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線性相關 ⇨ 共線性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共線性低</a:t>
            </a:r>
          </a:p>
        </p:txBody>
      </p:sp>
      <p:sp>
        <p:nvSpPr>
          <p:cNvPr id="768" name="Shape 7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769" name="Shape 769"/>
          <p:cNvGraphicFramePr/>
          <p:nvPr/>
        </p:nvGraphicFramePr>
        <p:xfrm>
          <a:off x="6231375" y="2543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{CB8FA093-2F54-4FBB-BAD1-9C1DA8AB9990}</a:tableStyleId>
              </a:tblPr>
              <a:tblGrid>
                <a:gridCol w="701550"/>
                <a:gridCol w="701550"/>
              </a:tblGrid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X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Y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06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770" name="Shape 770" title="X和Y的線性相關程度較低"/>
          <p:cNvPicPr preferRelativeResize="0"/>
          <p:nvPr/>
        </p:nvPicPr>
        <p:blipFill rotWithShape="1">
          <a:blip r:embed="rId3">
            <a:alphaModFix/>
          </a:blip>
          <a:srcRect b="10176" l="13749" r="16950" t="15919"/>
          <a:stretch/>
        </p:blipFill>
        <p:spPr>
          <a:xfrm>
            <a:off x="956700" y="2535625"/>
            <a:ext cx="4184075" cy="2759192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Shape 771"/>
          <p:cNvSpPr txBox="1"/>
          <p:nvPr/>
        </p:nvSpPr>
        <p:spPr>
          <a:xfrm>
            <a:off x="1374500" y="27184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共線性低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8" name="Shape 7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線性相關 ⇨ 共線性</a:t>
            </a:r>
          </a:p>
        </p:txBody>
      </p:sp>
      <p:sp>
        <p:nvSpPr>
          <p:cNvPr id="779" name="Shape 7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476250" y="5051425"/>
            <a:ext cx="44613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線性相關表示兩個變數間的相關情形可用一條直線來描述的程度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1" name="Shape 781" title="X和Y的線性相關程度高"/>
          <p:cNvPicPr preferRelativeResize="0"/>
          <p:nvPr/>
        </p:nvPicPr>
        <p:blipFill rotWithShape="1">
          <a:blip r:embed="rId3">
            <a:alphaModFix/>
          </a:blip>
          <a:srcRect b="11140" l="11940" r="17448" t="16374"/>
          <a:stretch/>
        </p:blipFill>
        <p:spPr>
          <a:xfrm>
            <a:off x="335750" y="2292225"/>
            <a:ext cx="4184075" cy="26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Shape 782" title="X和Y的線性相關程度較低"/>
          <p:cNvPicPr preferRelativeResize="0"/>
          <p:nvPr/>
        </p:nvPicPr>
        <p:blipFill rotWithShape="1">
          <a:blip r:embed="rId4">
            <a:alphaModFix/>
          </a:blip>
          <a:srcRect b="10176" l="13749" r="16950" t="15919"/>
          <a:stretch/>
        </p:blipFill>
        <p:spPr>
          <a:xfrm>
            <a:off x="4519825" y="2292225"/>
            <a:ext cx="4184074" cy="2759192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 txBox="1"/>
          <p:nvPr/>
        </p:nvSpPr>
        <p:spPr>
          <a:xfrm>
            <a:off x="799825" y="24750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共線性高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4937625" y="24750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共線性低</a:t>
            </a:r>
          </a:p>
        </p:txBody>
      </p:sp>
      <p:sp>
        <p:nvSpPr>
          <p:cNvPr id="785" name="Shape 785"/>
          <p:cNvSpPr/>
          <p:nvPr/>
        </p:nvSpPr>
        <p:spPr>
          <a:xfrm flipH="1">
            <a:off x="4937625" y="5185000"/>
            <a:ext cx="1049400" cy="881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/>
        </p:nvSpPr>
        <p:spPr>
          <a:xfrm>
            <a:off x="6303375" y="5291575"/>
            <a:ext cx="2163900" cy="76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相關係數r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4937625" y="5425300"/>
            <a:ext cx="838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量化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3" name="Shape 793"/>
          <p:cNvCxnSpPr>
            <a:stCxn id="794" idx="2"/>
            <a:endCxn id="795" idx="2"/>
          </p:cNvCxnSpPr>
          <p:nvPr/>
        </p:nvCxnSpPr>
        <p:spPr>
          <a:xfrm flipH="1" rot="-5400000">
            <a:off x="5885850" y="4020900"/>
            <a:ext cx="600" cy="3583500"/>
          </a:xfrm>
          <a:prstGeom prst="bentConnector3">
            <a:avLst>
              <a:gd fmla="val 80408333" name="adj1"/>
            </a:avLst>
          </a:prstGeom>
          <a:noFill/>
          <a:ln cap="flat" cmpd="sng" w="38100">
            <a:solidFill>
              <a:srgbClr val="783F04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796" name="Shape 7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97" name="Shape 7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適用範圍：成對的連續資料 X &amp; Y</a:t>
            </a:r>
          </a:p>
        </p:txBody>
      </p:sp>
      <p:sp>
        <p:nvSpPr>
          <p:cNvPr id="798" name="Shape 7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476250" y="1783075"/>
            <a:ext cx="8191500" cy="618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想知道科學競賽參加者各種測驗數值之間的關係</a:t>
            </a:r>
          </a:p>
        </p:txBody>
      </p:sp>
      <p:pic>
        <p:nvPicPr>
          <p:cNvPr id="800" name="Shape 800"/>
          <p:cNvPicPr preferRelativeResize="0"/>
          <p:nvPr/>
        </p:nvPicPr>
        <p:blipFill rotWithShape="1">
          <a:blip r:embed="rId3">
            <a:alphaModFix/>
          </a:blip>
          <a:srcRect b="47742" l="0" r="24471" t="0"/>
          <a:stretch/>
        </p:blipFill>
        <p:spPr>
          <a:xfrm>
            <a:off x="953625" y="2595875"/>
            <a:ext cx="1970925" cy="37129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slide user preppy blue account profile people human"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50" y="2746925"/>
            <a:ext cx="12438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/>
          <p:nvPr/>
        </p:nvSpPr>
        <p:spPr>
          <a:xfrm>
            <a:off x="3247650" y="2949275"/>
            <a:ext cx="1693500" cy="982800"/>
          </a:xfrm>
          <a:prstGeom prst="wedgeRoundRectCallout">
            <a:avLst>
              <a:gd fmla="val 64776" name="adj1"/>
              <a:gd fmla="val 625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數理能力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82</a:t>
            </a:r>
          </a:p>
        </p:txBody>
      </p:sp>
      <p:sp>
        <p:nvSpPr>
          <p:cNvPr id="803" name="Shape 803"/>
          <p:cNvSpPr/>
          <p:nvPr/>
        </p:nvSpPr>
        <p:spPr>
          <a:xfrm>
            <a:off x="6831150" y="2949275"/>
            <a:ext cx="1693500" cy="982800"/>
          </a:xfrm>
          <a:prstGeom prst="wedgeRoundRectCallout">
            <a:avLst>
              <a:gd fmla="val -69905" name="adj1"/>
              <a:gd fmla="val 170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美術</a:t>
            </a:r>
            <a:r>
              <a:rPr lang="zh-TW" sz="2400">
                <a:solidFill>
                  <a:srgbClr val="FFFFFF"/>
                </a:solidFill>
              </a:rPr>
              <a:t>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70</a:t>
            </a:r>
          </a:p>
        </p:txBody>
      </p:sp>
      <p:pic>
        <p:nvPicPr>
          <p:cNvPr descr="slide user preppy blue account profile people human" id="804" name="Shape 8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50" y="3654500"/>
            <a:ext cx="12438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/>
          <p:nvPr/>
        </p:nvSpPr>
        <p:spPr>
          <a:xfrm>
            <a:off x="3247650" y="3856850"/>
            <a:ext cx="1693500" cy="982800"/>
          </a:xfrm>
          <a:prstGeom prst="wedgeRoundRectCallout">
            <a:avLst>
              <a:gd fmla="val 64776" name="adj1"/>
              <a:gd fmla="val 625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數理能力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90</a:t>
            </a:r>
          </a:p>
        </p:txBody>
      </p:sp>
      <p:sp>
        <p:nvSpPr>
          <p:cNvPr id="806" name="Shape 806"/>
          <p:cNvSpPr/>
          <p:nvPr/>
        </p:nvSpPr>
        <p:spPr>
          <a:xfrm>
            <a:off x="6831150" y="3856850"/>
            <a:ext cx="1693500" cy="982800"/>
          </a:xfrm>
          <a:prstGeom prst="wedgeRoundRectCallout">
            <a:avLst>
              <a:gd fmla="val -69905" name="adj1"/>
              <a:gd fmla="val 170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美術能力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75</a:t>
            </a:r>
          </a:p>
        </p:txBody>
      </p:sp>
      <p:pic>
        <p:nvPicPr>
          <p:cNvPr descr="slide user preppy blue account profile people human" id="807" name="Shape 8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250" y="4627200"/>
            <a:ext cx="1243800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Shape 794"/>
          <p:cNvSpPr/>
          <p:nvPr/>
        </p:nvSpPr>
        <p:spPr>
          <a:xfrm>
            <a:off x="3247650" y="4829550"/>
            <a:ext cx="1693500" cy="982800"/>
          </a:xfrm>
          <a:prstGeom prst="wedgeRoundRectCallout">
            <a:avLst>
              <a:gd fmla="val 64776" name="adj1"/>
              <a:gd fmla="val 625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數理能力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92</a:t>
            </a:r>
          </a:p>
        </p:txBody>
      </p:sp>
      <p:sp>
        <p:nvSpPr>
          <p:cNvPr id="795" name="Shape 795"/>
          <p:cNvSpPr/>
          <p:nvPr/>
        </p:nvSpPr>
        <p:spPr>
          <a:xfrm>
            <a:off x="6831150" y="4829550"/>
            <a:ext cx="1693500" cy="982800"/>
          </a:xfrm>
          <a:prstGeom prst="wedgeRoundRectCallout">
            <a:avLst>
              <a:gd fmla="val -69905" name="adj1"/>
              <a:gd fmla="val 170" name="adj2"/>
              <a:gd fmla="val 0" name="adj3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美術能力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85</a:t>
            </a:r>
          </a:p>
        </p:txBody>
      </p:sp>
      <p:grpSp>
        <p:nvGrpSpPr>
          <p:cNvPr id="808" name="Shape 808"/>
          <p:cNvGrpSpPr/>
          <p:nvPr/>
        </p:nvGrpSpPr>
        <p:grpSpPr>
          <a:xfrm>
            <a:off x="5005325" y="5434227"/>
            <a:ext cx="1921536" cy="1609470"/>
            <a:chOff x="3048600" y="4538652"/>
            <a:chExt cx="1921536" cy="1609470"/>
          </a:xfrm>
        </p:grpSpPr>
        <p:sp>
          <p:nvSpPr>
            <p:cNvPr id="809" name="Shape 809"/>
            <p:cNvSpPr/>
            <p:nvPr/>
          </p:nvSpPr>
          <p:spPr>
            <a:xfrm>
              <a:off x="3048600" y="4538652"/>
              <a:ext cx="1921536" cy="1609470"/>
            </a:xfrm>
            <a:prstGeom prst="irregularSeal1">
              <a:avLst/>
            </a:prstGeom>
            <a:solidFill>
              <a:srgbClr val="FFFF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6200"/>
            </a:p>
          </p:txBody>
        </p:sp>
        <p:sp>
          <p:nvSpPr>
            <p:cNvPr id="810" name="Shape 810"/>
            <p:cNvSpPr txBox="1"/>
            <p:nvPr/>
          </p:nvSpPr>
          <p:spPr>
            <a:xfrm rot="-899798">
              <a:off x="3375122" y="4966707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/>
                <a:t>VS</a:t>
              </a:r>
            </a:p>
          </p:txBody>
        </p:sp>
      </p:grpSp>
      <p:sp>
        <p:nvSpPr>
          <p:cNvPr id="811" name="Shape 811"/>
          <p:cNvSpPr txBox="1"/>
          <p:nvPr/>
        </p:nvSpPr>
        <p:spPr>
          <a:xfrm>
            <a:off x="3568400" y="2434788"/>
            <a:ext cx="1103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X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7126350" y="2434788"/>
            <a:ext cx="1103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卡爾·皮爾森(1857-1936)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/>
              <a:t>英國數學家</a:t>
            </a:r>
          </a:p>
        </p:txBody>
      </p:sp>
      <p:sp>
        <p:nvSpPr>
          <p:cNvPr id="819" name="Shape 8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820" name="Shape 8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皮爾森積差相關分析</a:t>
            </a:r>
          </a:p>
        </p:txBody>
      </p:sp>
      <p:sp>
        <p:nvSpPr>
          <p:cNvPr id="821" name="Shape 82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01" y="1877325"/>
            <a:ext cx="2748400" cy="35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Shape 823"/>
          <p:cNvSpPr txBox="1"/>
          <p:nvPr>
            <p:ph idx="2" type="body"/>
          </p:nvPr>
        </p:nvSpPr>
        <p:spPr>
          <a:xfrm>
            <a:off x="4469825" y="1791150"/>
            <a:ext cx="4254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1980</a:t>
            </a:r>
            <a:r>
              <a:rPr lang="zh-TW"/>
              <a:t>年代由卡爾·皮爾森和法蘭西斯·高爾頓所提出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皮爾森相關係數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度量兩個變量X和Y之間線性相關的程度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可表示線性相關的方向跟共線性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常用r或Pearson's r表示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假設檢定：皮爾森相關係數是否顯著不為0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相關檢定中</a:t>
            </a:r>
            <a:r>
              <a:rPr lang="zh-TW"/>
              <a:t>推論統計的流程</a:t>
            </a:r>
          </a:p>
        </p:txBody>
      </p:sp>
      <p:sp>
        <p:nvSpPr>
          <p:cNvPr id="831" name="Shape 83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400300" y="3141425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833" name="Shape 833"/>
          <p:cNvSpPr/>
          <p:nvPr/>
        </p:nvSpPr>
        <p:spPr>
          <a:xfrm>
            <a:off x="524650" y="3814175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834" name="Shape 834"/>
          <p:cNvSpPr/>
          <p:nvPr/>
        </p:nvSpPr>
        <p:spPr>
          <a:xfrm>
            <a:off x="2174625" y="3141425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835" name="Shape 835"/>
          <p:cNvSpPr/>
          <p:nvPr/>
        </p:nvSpPr>
        <p:spPr>
          <a:xfrm>
            <a:off x="2246500" y="38141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1415475" y="3535550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測量</a:t>
            </a:r>
          </a:p>
        </p:txBody>
      </p:sp>
      <p:cxnSp>
        <p:nvCxnSpPr>
          <p:cNvPr id="837" name="Shape 837"/>
          <p:cNvCxnSpPr/>
          <p:nvPr/>
        </p:nvCxnSpPr>
        <p:spPr>
          <a:xfrm>
            <a:off x="1494750" y="3535550"/>
            <a:ext cx="66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8" name="Shape 838"/>
          <p:cNvSpPr/>
          <p:nvPr/>
        </p:nvSpPr>
        <p:spPr>
          <a:xfrm>
            <a:off x="5183563" y="3141425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sp>
        <p:nvSpPr>
          <p:cNvPr id="839" name="Shape 839"/>
          <p:cNvSpPr/>
          <p:nvPr/>
        </p:nvSpPr>
        <p:spPr>
          <a:xfrm>
            <a:off x="5282663" y="38141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cxnSp>
        <p:nvCxnSpPr>
          <p:cNvPr id="840" name="Shape 840"/>
          <p:cNvCxnSpPr/>
          <p:nvPr/>
        </p:nvCxnSpPr>
        <p:spPr>
          <a:xfrm>
            <a:off x="35330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1" name="Shape 841"/>
          <p:cNvSpPr txBox="1"/>
          <p:nvPr/>
        </p:nvSpPr>
        <p:spPr>
          <a:xfrm>
            <a:off x="35295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計算</a:t>
            </a:r>
          </a:p>
        </p:txBody>
      </p:sp>
      <p:sp>
        <p:nvSpPr>
          <p:cNvPr id="842" name="Shape 842"/>
          <p:cNvSpPr/>
          <p:nvPr/>
        </p:nvSpPr>
        <p:spPr>
          <a:xfrm>
            <a:off x="6596463" y="38141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843" name="Shape 843"/>
          <p:cNvSpPr/>
          <p:nvPr/>
        </p:nvSpPr>
        <p:spPr>
          <a:xfrm>
            <a:off x="8368513" y="32199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44" name="Shape 844"/>
          <p:cNvCxnSpPr/>
          <p:nvPr/>
        </p:nvCxnSpPr>
        <p:spPr>
          <a:xfrm>
            <a:off x="7894738" y="3535550"/>
            <a:ext cx="469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45" name="Shape 845"/>
          <p:cNvCxnSpPr>
            <a:stCxn id="843" idx="2"/>
            <a:endCxn id="833" idx="2"/>
          </p:cNvCxnSpPr>
          <p:nvPr/>
        </p:nvCxnSpPr>
        <p:spPr>
          <a:xfrm rot="5400000">
            <a:off x="4365588" y="431631"/>
            <a:ext cx="889500" cy="7728600"/>
          </a:xfrm>
          <a:prstGeom prst="bentConnector3">
            <a:avLst>
              <a:gd fmla="val 149769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846" name="Shape 846"/>
          <p:cNvSpPr txBox="1"/>
          <p:nvPr/>
        </p:nvSpPr>
        <p:spPr>
          <a:xfrm>
            <a:off x="7910263" y="3532025"/>
            <a:ext cx="8985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真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偽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判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斷</a:t>
            </a:r>
          </a:p>
        </p:txBody>
      </p:sp>
      <p:sp>
        <p:nvSpPr>
          <p:cNvPr id="847" name="Shape 847"/>
          <p:cNvSpPr/>
          <p:nvPr/>
        </p:nvSpPr>
        <p:spPr>
          <a:xfrm>
            <a:off x="3951850" y="3141425"/>
            <a:ext cx="838200" cy="1787100"/>
          </a:xfrm>
          <a:prstGeom prst="rect">
            <a:avLst/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4771825" y="3535550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9" name="Shape 849"/>
          <p:cNvSpPr txBox="1"/>
          <p:nvPr/>
        </p:nvSpPr>
        <p:spPr>
          <a:xfrm>
            <a:off x="4768300" y="3535550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計算</a:t>
            </a:r>
          </a:p>
        </p:txBody>
      </p:sp>
      <p:sp>
        <p:nvSpPr>
          <p:cNvPr id="850" name="Shape 850"/>
          <p:cNvSpPr/>
          <p:nvPr/>
        </p:nvSpPr>
        <p:spPr>
          <a:xfrm flipH="1" rot="5400000">
            <a:off x="3846250" y="22413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7" name="Shape 857"/>
          <p:cNvSpPr txBox="1"/>
          <p:nvPr>
            <p:ph type="title"/>
          </p:nvPr>
        </p:nvSpPr>
        <p:spPr>
          <a:xfrm>
            <a:off x="476250" y="4873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以下公式看看就好</a:t>
            </a:r>
            <a:r>
              <a:rPr lang="zh-TW">
                <a:solidFill>
                  <a:schemeClr val="lt1"/>
                </a:solidFill>
              </a:rPr>
              <a:t>，不要背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除非你要考統計研究所...</a:t>
            </a:r>
          </a:p>
        </p:txBody>
      </p:sp>
      <p:sp>
        <p:nvSpPr>
          <p:cNvPr id="858" name="Shape 85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0" y="1669875"/>
            <a:ext cx="9216300" cy="2766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8000">
                <a:solidFill>
                  <a:srgbClr val="FFFFFF"/>
                </a:solidFill>
              </a:rPr>
              <a:t>WARNING!!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計算公式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樣本統計量</a:t>
            </a:r>
          </a:p>
        </p:txBody>
      </p:sp>
      <p:sp>
        <p:nvSpPr>
          <p:cNvPr id="866" name="Shape 8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67" name="Shape 86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338" y="2108400"/>
            <a:ext cx="2981325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計算公式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相關係數r</a:t>
            </a:r>
          </a:p>
        </p:txBody>
      </p:sp>
      <p:sp>
        <p:nvSpPr>
          <p:cNvPr id="875" name="Shape 8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76" name="Shape 8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Wikipedia: https://goo.gl/V9RUjt</a:t>
            </a:r>
          </a:p>
        </p:txBody>
      </p:sp>
      <p:grpSp>
        <p:nvGrpSpPr>
          <p:cNvPr id="877" name="Shape 877"/>
          <p:cNvGrpSpPr/>
          <p:nvPr/>
        </p:nvGrpSpPr>
        <p:grpSpPr>
          <a:xfrm>
            <a:off x="439825" y="2904700"/>
            <a:ext cx="8169301" cy="2505325"/>
            <a:chOff x="439825" y="3133300"/>
            <a:chExt cx="8169301" cy="2505325"/>
          </a:xfrm>
        </p:grpSpPr>
        <p:pic>
          <p:nvPicPr>
            <p:cNvPr id="878" name="Shape 8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1726" y="3133300"/>
              <a:ext cx="6467400" cy="2505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Shape 879"/>
            <p:cNvSpPr txBox="1"/>
            <p:nvPr/>
          </p:nvSpPr>
          <p:spPr>
            <a:xfrm>
              <a:off x="439825" y="3906875"/>
              <a:ext cx="1701900" cy="69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lang="zh-TW" sz="2800"/>
                <a:t>相關係數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計算公式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檢定統計量t值 &amp; 自由度df</a:t>
            </a:r>
          </a:p>
        </p:txBody>
      </p:sp>
      <p:sp>
        <p:nvSpPr>
          <p:cNvPr id="886" name="Shape 8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87" name="Shape 8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Wikipedia: https://goo.gl/V9RUjt</a:t>
            </a:r>
          </a:p>
        </p:txBody>
      </p:sp>
      <p:sp>
        <p:nvSpPr>
          <p:cNvPr id="888" name="Shape 888"/>
          <p:cNvSpPr/>
          <p:nvPr/>
        </p:nvSpPr>
        <p:spPr>
          <a:xfrm>
            <a:off x="7726375" y="5188025"/>
            <a:ext cx="1224600" cy="124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查表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0">
            <a:off x="7224825" y="4357363"/>
            <a:ext cx="16002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/>
          <p:nvPr/>
        </p:nvSpPr>
        <p:spPr>
          <a:xfrm>
            <a:off x="4635200" y="5565650"/>
            <a:ext cx="2524200" cy="1171800"/>
          </a:xfrm>
          <a:prstGeom prst="wedgeRoundRectCallout">
            <a:avLst>
              <a:gd fmla="val 62635" name="adj1"/>
              <a:gd fmla="val -26472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t值 &amp; 自由度df⇨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3200">
                <a:solidFill>
                  <a:srgbClr val="FFFFFF"/>
                </a:solidFill>
              </a:rPr>
              <a:t>機率值p值</a:t>
            </a:r>
          </a:p>
        </p:txBody>
      </p:sp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825" y="2914346"/>
            <a:ext cx="3951175" cy="15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Shape 892"/>
          <p:cNvSpPr txBox="1"/>
          <p:nvPr/>
        </p:nvSpPr>
        <p:spPr>
          <a:xfrm>
            <a:off x="353250" y="3243075"/>
            <a:ext cx="2930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4000"/>
              <a:t>檢定統計量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553775" y="4793875"/>
            <a:ext cx="5203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000"/>
              <a:t>自由度df = n-2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553775" y="2285225"/>
            <a:ext cx="5662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相關係數是否顯著不為0 (無相關)呢？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標準化：r介於 -1 到 1 之間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不受變項位置和尺度單位的影響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將X跟Y調換，相關係數r不會改變：</a:t>
            </a:r>
            <a:r>
              <a:rPr lang="zh-TW" u="sng">
                <a:solidFill>
                  <a:srgbClr val="FF0000"/>
                </a:solidFill>
              </a:rPr>
              <a:t>不能解釋因果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尺度單位變化，不會影響相關係數 (像是公分⇨公尺)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共線性：r的絕對值越高，表示X跟Y的線性相關程度越大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方向性：r大於0表示是正相關、r小於0表示是負相關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無法表示非線性相關</a:t>
            </a:r>
          </a:p>
        </p:txBody>
      </p:sp>
      <p:sp>
        <p:nvSpPr>
          <p:cNvPr id="901" name="Shape 9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2" name="Shape 9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相關係數r的特性</a:t>
            </a:r>
          </a:p>
        </p:txBody>
      </p:sp>
      <p:sp>
        <p:nvSpPr>
          <p:cNvPr id="903" name="Shape 9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共線性</a:t>
            </a:r>
          </a:p>
        </p:txBody>
      </p:sp>
      <p:cxnSp>
        <p:nvCxnSpPr>
          <p:cNvPr id="904" name="Shape 904"/>
          <p:cNvCxnSpPr>
            <a:stCxn id="905" idx="3"/>
            <a:endCxn id="906" idx="1"/>
          </p:cNvCxnSpPr>
          <p:nvPr/>
        </p:nvCxnSpPr>
        <p:spPr>
          <a:xfrm>
            <a:off x="2793185" y="2429500"/>
            <a:ext cx="3557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lg" w="lg" type="triangle"/>
            <a:tailEnd len="lg" w="lg" type="triangle"/>
          </a:ln>
        </p:spPr>
      </p:cxnSp>
      <p:grpSp>
        <p:nvGrpSpPr>
          <p:cNvPr id="907" name="Shape 907"/>
          <p:cNvGrpSpPr/>
          <p:nvPr/>
        </p:nvGrpSpPr>
        <p:grpSpPr>
          <a:xfrm>
            <a:off x="2056085" y="2047750"/>
            <a:ext cx="5031831" cy="763500"/>
            <a:chOff x="2056125" y="2047750"/>
            <a:chExt cx="5031831" cy="763500"/>
          </a:xfrm>
        </p:grpSpPr>
        <p:sp>
          <p:nvSpPr>
            <p:cNvPr id="905" name="Shape 905"/>
            <p:cNvSpPr txBox="1"/>
            <p:nvPr/>
          </p:nvSpPr>
          <p:spPr>
            <a:xfrm>
              <a:off x="2056125" y="2229250"/>
              <a:ext cx="737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4800"/>
                <a:t>-1</a:t>
              </a:r>
            </a:p>
          </p:txBody>
        </p:sp>
        <p:sp>
          <p:nvSpPr>
            <p:cNvPr id="906" name="Shape 906"/>
            <p:cNvSpPr txBox="1"/>
            <p:nvPr/>
          </p:nvSpPr>
          <p:spPr>
            <a:xfrm>
              <a:off x="6350856" y="2229250"/>
              <a:ext cx="737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zh-TW" sz="4800"/>
                <a:t>1</a:t>
              </a:r>
            </a:p>
          </p:txBody>
        </p:sp>
        <p:sp>
          <p:nvSpPr>
            <p:cNvPr id="908" name="Shape 908"/>
            <p:cNvSpPr/>
            <p:nvPr/>
          </p:nvSpPr>
          <p:spPr>
            <a:xfrm>
              <a:off x="3490050" y="2047750"/>
              <a:ext cx="2163900" cy="7635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相關係數r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9" name="Shape 5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談</a:t>
            </a:r>
            <a:r>
              <a:rPr lang="zh-TW"/>
              <a:t>資料蒐集方法</a:t>
            </a:r>
          </a:p>
        </p:txBody>
      </p:sp>
      <p:sp>
        <p:nvSpPr>
          <p:cNvPr id="530" name="Shape 53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5" name="Shape 9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相關係數r的意義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r的絕對值：共線性</a:t>
            </a:r>
          </a:p>
        </p:txBody>
      </p:sp>
      <p:sp>
        <p:nvSpPr>
          <p:cNvPr id="916" name="Shape 9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https://goo.gl/5FI8ed</a:t>
            </a:r>
          </a:p>
        </p:txBody>
      </p:sp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68825" l="0" r="53897" t="0"/>
          <a:stretch/>
        </p:blipFill>
        <p:spPr>
          <a:xfrm>
            <a:off x="476250" y="2511700"/>
            <a:ext cx="5873626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3">
            <a:alphaModFix/>
          </a:blip>
          <a:srcRect b="68825" l="88822" r="0" t="0"/>
          <a:stretch/>
        </p:blipFill>
        <p:spPr>
          <a:xfrm>
            <a:off x="893975" y="4342675"/>
            <a:ext cx="1424026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 rotWithShape="1">
          <a:blip r:embed="rId3">
            <a:alphaModFix/>
          </a:blip>
          <a:srcRect b="68825" l="43914" r="41550" t="0"/>
          <a:stretch/>
        </p:blipFill>
        <p:spPr>
          <a:xfrm>
            <a:off x="6815975" y="3573025"/>
            <a:ext cx="1851774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Shape 920"/>
          <p:cNvPicPr preferRelativeResize="0"/>
          <p:nvPr/>
        </p:nvPicPr>
        <p:blipFill rotWithShape="1">
          <a:blip r:embed="rId3">
            <a:alphaModFix/>
          </a:blip>
          <a:srcRect b="68825" l="74187" r="14635" t="0"/>
          <a:stretch/>
        </p:blipFill>
        <p:spPr>
          <a:xfrm>
            <a:off x="2579725" y="4342675"/>
            <a:ext cx="1424026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 rotWithShape="1">
          <a:blip r:embed="rId3">
            <a:alphaModFix/>
          </a:blip>
          <a:srcRect b="68825" l="60154" r="28668" t="0"/>
          <a:stretch/>
        </p:blipFill>
        <p:spPr>
          <a:xfrm>
            <a:off x="4508150" y="4342675"/>
            <a:ext cx="1424026" cy="1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Shape 922"/>
          <p:cNvSpPr txBox="1"/>
          <p:nvPr/>
        </p:nvSpPr>
        <p:spPr>
          <a:xfrm>
            <a:off x="774275" y="1953175"/>
            <a:ext cx="1424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完全相關</a:t>
            </a:r>
          </a:p>
        </p:txBody>
      </p:sp>
      <p:sp>
        <p:nvSpPr>
          <p:cNvPr id="923" name="Shape 923"/>
          <p:cNvSpPr txBox="1"/>
          <p:nvPr/>
        </p:nvSpPr>
        <p:spPr>
          <a:xfrm>
            <a:off x="4425088" y="1953175"/>
            <a:ext cx="1424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中</a:t>
            </a:r>
            <a:r>
              <a:rPr lang="zh-TW" sz="2400"/>
              <a:t>度相關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7029800" y="1953175"/>
            <a:ext cx="1424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無</a:t>
            </a:r>
            <a:r>
              <a:rPr lang="zh-TW" sz="2400"/>
              <a:t>相關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2701013" y="1953175"/>
            <a:ext cx="1424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高度相關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2" name="Shape 9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相關係數r的意義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r的正負號：方向性</a:t>
            </a:r>
          </a:p>
        </p:txBody>
      </p:sp>
      <p:sp>
        <p:nvSpPr>
          <p:cNvPr id="933" name="Shape 93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https://goo.gl/5FI8ed</a:t>
            </a:r>
          </a:p>
        </p:txBody>
      </p:sp>
      <p:pic>
        <p:nvPicPr>
          <p:cNvPr id="934" name="Shape 934"/>
          <p:cNvPicPr preferRelativeResize="0"/>
          <p:nvPr/>
        </p:nvPicPr>
        <p:blipFill rotWithShape="1">
          <a:blip r:embed="rId3">
            <a:alphaModFix/>
          </a:blip>
          <a:srcRect b="38503" l="0" r="53897" t="30322"/>
          <a:stretch/>
        </p:blipFill>
        <p:spPr>
          <a:xfrm>
            <a:off x="2358350" y="2171600"/>
            <a:ext cx="5873626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Shape 935"/>
          <p:cNvPicPr preferRelativeResize="0"/>
          <p:nvPr/>
        </p:nvPicPr>
        <p:blipFill rotWithShape="1">
          <a:blip r:embed="rId3">
            <a:alphaModFix/>
          </a:blip>
          <a:srcRect b="38503" l="58380" r="0" t="30322"/>
          <a:stretch/>
        </p:blipFill>
        <p:spPr>
          <a:xfrm>
            <a:off x="2564000" y="4138325"/>
            <a:ext cx="5302650" cy="18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Shape 936"/>
          <p:cNvSpPr txBox="1"/>
          <p:nvPr/>
        </p:nvSpPr>
        <p:spPr>
          <a:xfrm>
            <a:off x="707600" y="2877400"/>
            <a:ext cx="185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完全正相關</a:t>
            </a:r>
          </a:p>
        </p:txBody>
      </p:sp>
      <p:sp>
        <p:nvSpPr>
          <p:cNvPr id="937" name="Shape 937"/>
          <p:cNvSpPr txBox="1"/>
          <p:nvPr/>
        </p:nvSpPr>
        <p:spPr>
          <a:xfrm>
            <a:off x="707600" y="4844125"/>
            <a:ext cx="185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完全</a:t>
            </a:r>
            <a:r>
              <a:rPr lang="zh-TW" sz="2400"/>
              <a:t>負相關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2358350" y="5950425"/>
            <a:ext cx="4197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/>
              <a:t>相關係數r跟斜率無關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5" name="Shape 9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相關係數r的意義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r的</a:t>
            </a:r>
            <a:r>
              <a:rPr lang="zh-TW"/>
              <a:t>限制：無法表示非線性相關</a:t>
            </a:r>
          </a:p>
        </p:txBody>
      </p:sp>
      <p:sp>
        <p:nvSpPr>
          <p:cNvPr id="946" name="Shape 94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https://goo.gl/5FI8ed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3734" l="-2102" r="56000" t="65091"/>
          <a:stretch/>
        </p:blipFill>
        <p:spPr>
          <a:xfrm>
            <a:off x="1712050" y="2043900"/>
            <a:ext cx="5873626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3">
            <a:alphaModFix/>
          </a:blip>
          <a:srcRect b="3734" l="60206" r="0" t="65091"/>
          <a:stretch/>
        </p:blipFill>
        <p:spPr>
          <a:xfrm>
            <a:off x="2324300" y="4202175"/>
            <a:ext cx="5069800" cy="18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5" name="Shape 9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相關係數r的意義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共線性大小於與意義</a:t>
            </a:r>
          </a:p>
        </p:txBody>
      </p:sp>
      <p:sp>
        <p:nvSpPr>
          <p:cNvPr id="956" name="Shape 95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邱皓政（2005）。統計原理與分析技術：SPSS中文視窗版操作實務詳析。</a:t>
            </a:r>
          </a:p>
        </p:txBody>
      </p:sp>
      <p:graphicFrame>
        <p:nvGraphicFramePr>
          <p:cNvPr id="957" name="Shape 957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3724850"/>
                <a:gridCol w="37248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相關係數範圍(絕對值)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變項之間關聯程度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完全(正/負)相關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0.70 - 0.99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高度(正/負)相關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0.40 - .069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中度(正/負)相關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0.10 - 0.39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低度(正/負)相關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</a:t>
                      </a:r>
                      <a:r>
                        <a:rPr lang="zh-TW" sz="2800"/>
                        <a:t>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無相關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5" name="Shape 9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相關係數r的特性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0.05顯著水準之下所需樣本</a:t>
            </a:r>
            <a:r>
              <a:rPr lang="zh-TW"/>
              <a:t>數量</a:t>
            </a:r>
          </a:p>
        </p:txBody>
      </p:sp>
      <p:sp>
        <p:nvSpPr>
          <p:cNvPr id="966" name="Shape 9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Wikipedia: https://goo.gl/V9RUjt</a:t>
            </a:r>
          </a:p>
        </p:txBody>
      </p:sp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 b="8817" l="6812" r="0" t="0"/>
          <a:stretch/>
        </p:blipFill>
        <p:spPr>
          <a:xfrm>
            <a:off x="1902950" y="1783075"/>
            <a:ext cx="5184800" cy="42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Shape 968"/>
          <p:cNvSpPr txBox="1"/>
          <p:nvPr/>
        </p:nvSpPr>
        <p:spPr>
          <a:xfrm>
            <a:off x="2947800" y="60795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樣本數量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1119025" y="2966602"/>
            <a:ext cx="598500" cy="20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相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關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係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數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r</a:t>
            </a:r>
          </a:p>
        </p:txBody>
      </p:sp>
      <p:cxnSp>
        <p:nvCxnSpPr>
          <p:cNvPr id="970" name="Shape 970"/>
          <p:cNvCxnSpPr/>
          <p:nvPr/>
        </p:nvCxnSpPr>
        <p:spPr>
          <a:xfrm>
            <a:off x="2372500" y="3917100"/>
            <a:ext cx="4497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971" name="Shape 971"/>
          <p:cNvSpPr/>
          <p:nvPr/>
        </p:nvSpPr>
        <p:spPr>
          <a:xfrm>
            <a:off x="6221275" y="3809675"/>
            <a:ext cx="2638500" cy="1516500"/>
          </a:xfrm>
          <a:prstGeom prst="wedgeRoundRectCallout">
            <a:avLst>
              <a:gd fmla="val -38512" name="adj1"/>
              <a:gd fmla="val 646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只要樣本數量大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即使相關係數低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仍會顯著</a:t>
            </a:r>
          </a:p>
        </p:txBody>
      </p:sp>
      <p:sp>
        <p:nvSpPr>
          <p:cNvPr id="972" name="Shape 972"/>
          <p:cNvSpPr/>
          <p:nvPr/>
        </p:nvSpPr>
        <p:spPr>
          <a:xfrm>
            <a:off x="3171400" y="2792625"/>
            <a:ext cx="1351200" cy="853200"/>
          </a:xfrm>
          <a:prstGeom prst="wedgeRoundRectCallout">
            <a:avLst>
              <a:gd fmla="val -73461" name="adj1"/>
              <a:gd fmla="val 702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r = 0.4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n = 25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9" name="Shape 97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相關係數r與顯著程度的重要性</a:t>
            </a:r>
          </a:p>
        </p:txBody>
      </p:sp>
      <p:sp>
        <p:nvSpPr>
          <p:cNvPr id="980" name="Shape 98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81" name="Shape 981"/>
          <p:cNvGraphicFramePr/>
          <p:nvPr/>
        </p:nvGraphicFramePr>
        <p:xfrm>
          <a:off x="981225" y="16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1313950"/>
                <a:gridCol w="2383575"/>
                <a:gridCol w="1619850"/>
                <a:gridCol w="1864175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800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相關係數r的共線性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低</a:t>
                      </a:r>
                      <a:r>
                        <a:rPr lang="zh-TW" sz="2800"/>
                        <a:t>度相關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高</a:t>
                      </a:r>
                      <a:r>
                        <a:rPr lang="zh-TW" sz="2800"/>
                        <a:t>度相關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顯著性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未達顯著水準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    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    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達到顯著水準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    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    1   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276" y="2779475"/>
            <a:ext cx="766861" cy="7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264" y="3404825"/>
            <a:ext cx="766861" cy="76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Shape 9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637" y="3404825"/>
            <a:ext cx="766861" cy="7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Shape 9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637" y="2779475"/>
            <a:ext cx="766861" cy="766849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 txBox="1"/>
          <p:nvPr>
            <p:ph idx="4294967295" type="body"/>
          </p:nvPr>
        </p:nvSpPr>
        <p:spPr>
          <a:xfrm>
            <a:off x="1162150" y="4301300"/>
            <a:ext cx="7505700" cy="2193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高度相關&amp;達到顯著：在理論上和實務上都有價值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高度相關&amp;未達顯著：在實務上有價值。</a:t>
            </a:r>
            <a:br>
              <a:rPr lang="zh-TW"/>
            </a:br>
            <a:r>
              <a:rPr lang="zh-TW"/>
              <a:t>如果蒐集樣本數量更多，可能就會達到顯著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低度相關：意義不大</a:t>
            </a:r>
          </a:p>
        </p:txBody>
      </p:sp>
      <p:pic>
        <p:nvPicPr>
          <p:cNvPr id="987" name="Shape 9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9" y="4171675"/>
            <a:ext cx="766861" cy="76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Shape 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1" y="4860725"/>
            <a:ext cx="766861" cy="76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Shape 9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99" y="5551375"/>
            <a:ext cx="766861" cy="7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96" name="Shape 9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決定係數 r</a:t>
            </a:r>
            <a:r>
              <a:rPr baseline="30000" lang="zh-TW"/>
              <a:t>2</a:t>
            </a:r>
          </a:p>
        </p:txBody>
      </p:sp>
      <p:sp>
        <p:nvSpPr>
          <p:cNvPr id="997" name="Shape 9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吳明隆、涂金堂（2006）。SPSS與統計應用分析。</a:t>
            </a:r>
          </a:p>
        </p:txBody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476250" y="4648625"/>
            <a:ext cx="8191500" cy="184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決定係數 r</a:t>
            </a:r>
            <a:r>
              <a:rPr baseline="30000" lang="zh-TW">
                <a:solidFill>
                  <a:schemeClr val="dk1"/>
                </a:solidFill>
              </a:rPr>
              <a:t>2 </a:t>
            </a:r>
            <a:r>
              <a:rPr lang="zh-TW">
                <a:solidFill>
                  <a:schemeClr val="dk1"/>
                </a:solidFill>
              </a:rPr>
              <a:t>介於0~1之間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表示X變項可以解釋Y變項的變異量百分比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兩個變項的關聯強度與決定係數 r</a:t>
            </a:r>
            <a:r>
              <a:rPr baseline="30000" lang="zh-TW"/>
              <a:t>2 </a:t>
            </a:r>
            <a:r>
              <a:rPr lang="zh-TW"/>
              <a:t>成正比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2137375" y="2041125"/>
            <a:ext cx="5203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000"/>
              <a:t>決定係數 r</a:t>
            </a:r>
            <a:r>
              <a:rPr baseline="30000" lang="zh-TW" sz="4000"/>
              <a:t>2</a:t>
            </a:r>
            <a:r>
              <a:rPr lang="zh-TW" sz="4000"/>
              <a:t> = r x </a:t>
            </a:r>
            <a:r>
              <a:rPr lang="zh-TW" sz="4000">
                <a:solidFill>
                  <a:schemeClr val="dk1"/>
                </a:solidFill>
              </a:rPr>
              <a:t>r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45000" y="2784075"/>
            <a:ext cx="2337000" cy="1566000"/>
          </a:xfrm>
          <a:prstGeom prst="ellipse">
            <a:avLst/>
          </a:prstGeom>
          <a:solidFill>
            <a:srgbClr val="38761D">
              <a:alpha val="4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 txBox="1"/>
          <p:nvPr/>
        </p:nvSpPr>
        <p:spPr>
          <a:xfrm>
            <a:off x="3093500" y="3366825"/>
            <a:ext cx="106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X</a:t>
            </a:r>
          </a:p>
        </p:txBody>
      </p:sp>
      <p:sp>
        <p:nvSpPr>
          <p:cNvPr id="1002" name="Shape 1002"/>
          <p:cNvSpPr/>
          <p:nvPr/>
        </p:nvSpPr>
        <p:spPr>
          <a:xfrm>
            <a:off x="4375350" y="2784075"/>
            <a:ext cx="2337000" cy="1566000"/>
          </a:xfrm>
          <a:prstGeom prst="ellipse">
            <a:avLst/>
          </a:prstGeom>
          <a:solidFill>
            <a:srgbClr val="7F6000">
              <a:alpha val="4885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3" name="Shape 1003"/>
          <p:cNvSpPr txBox="1"/>
          <p:nvPr/>
        </p:nvSpPr>
        <p:spPr>
          <a:xfrm>
            <a:off x="5647650" y="3366825"/>
            <a:ext cx="106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Y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4268400" y="3366825"/>
            <a:ext cx="106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r</a:t>
            </a:r>
            <a:r>
              <a:rPr baseline="30000" lang="zh-TW" sz="48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2" name="Shape 10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決定係數 r</a:t>
            </a:r>
            <a:r>
              <a:rPr baseline="30000" lang="zh-TW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1013" name="Shape 101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圖片來源：https://goo.gl/mTjCKB</a:t>
            </a:r>
          </a:p>
        </p:txBody>
      </p:sp>
      <p:pic>
        <p:nvPicPr>
          <p:cNvPr id="1014" name="Shape 1014"/>
          <p:cNvPicPr preferRelativeResize="0"/>
          <p:nvPr/>
        </p:nvPicPr>
        <p:blipFill rotWithShape="1">
          <a:blip r:embed="rId3">
            <a:alphaModFix/>
          </a:blip>
          <a:srcRect b="0" l="0" r="52491" t="0"/>
          <a:stretch/>
        </p:blipFill>
        <p:spPr>
          <a:xfrm>
            <a:off x="1044075" y="1783075"/>
            <a:ext cx="3352075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Shape 1015"/>
          <p:cNvPicPr preferRelativeResize="0"/>
          <p:nvPr/>
        </p:nvPicPr>
        <p:blipFill rotWithShape="1">
          <a:blip r:embed="rId4">
            <a:alphaModFix/>
          </a:blip>
          <a:srcRect b="0" l="47509" r="0" t="0"/>
          <a:stretch/>
        </p:blipFill>
        <p:spPr>
          <a:xfrm>
            <a:off x="4396150" y="1783075"/>
            <a:ext cx="37037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>
            <a:off x="6279300" y="1861350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017" name="Shape 1017"/>
          <p:cNvSpPr/>
          <p:nvPr/>
        </p:nvSpPr>
        <p:spPr>
          <a:xfrm>
            <a:off x="1596225" y="2203800"/>
            <a:ext cx="773400" cy="763500"/>
          </a:xfrm>
          <a:prstGeom prst="wedgeEllipseCallout">
            <a:avLst>
              <a:gd fmla="val 59529" name="adj1"/>
              <a:gd fmla="val 65013" name="adj2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018" name="Shape 1018"/>
          <p:cNvSpPr/>
          <p:nvPr/>
        </p:nvSpPr>
        <p:spPr>
          <a:xfrm>
            <a:off x="3900725" y="2453675"/>
            <a:ext cx="773400" cy="763500"/>
          </a:xfrm>
          <a:prstGeom prst="wedgeEllipseCallout">
            <a:avLst>
              <a:gd fmla="val 17649" name="adj1"/>
              <a:gd fmla="val 100170" name="adj2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r</a:t>
            </a:r>
            <a:r>
              <a:rPr b="1" baseline="30000" lang="zh-TW" sz="32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探索性分析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同時檢測多個變項</a:t>
            </a:r>
          </a:p>
        </p:txBody>
      </p:sp>
      <p:sp>
        <p:nvSpPr>
          <p:cNvPr id="1026" name="Shape 10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" name="Shape 1027"/>
          <p:cNvSpPr/>
          <p:nvPr/>
        </p:nvSpPr>
        <p:spPr>
          <a:xfrm>
            <a:off x="1200350" y="2626975"/>
            <a:ext cx="2014800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028" name="Shape 1028"/>
          <p:cNvSpPr/>
          <p:nvPr/>
        </p:nvSpPr>
        <p:spPr>
          <a:xfrm>
            <a:off x="5708450" y="2626975"/>
            <a:ext cx="2014800" cy="7635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Y</a:t>
            </a:r>
          </a:p>
        </p:txBody>
      </p:sp>
      <p:sp>
        <p:nvSpPr>
          <p:cNvPr id="1029" name="Shape 1029"/>
          <p:cNvSpPr/>
          <p:nvPr/>
        </p:nvSpPr>
        <p:spPr>
          <a:xfrm>
            <a:off x="3215150" y="5142825"/>
            <a:ext cx="2493300" cy="76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Z</a:t>
            </a:r>
          </a:p>
        </p:txBody>
      </p:sp>
      <p:cxnSp>
        <p:nvCxnSpPr>
          <p:cNvPr id="1030" name="Shape 1030"/>
          <p:cNvCxnSpPr>
            <a:stCxn id="1027" idx="2"/>
            <a:endCxn id="1029" idx="0"/>
          </p:cNvCxnSpPr>
          <p:nvPr/>
        </p:nvCxnSpPr>
        <p:spPr>
          <a:xfrm>
            <a:off x="2207750" y="3390475"/>
            <a:ext cx="2253900" cy="1752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031" name="Shape 1031"/>
          <p:cNvCxnSpPr>
            <a:stCxn id="1029" idx="0"/>
            <a:endCxn id="1028" idx="2"/>
          </p:cNvCxnSpPr>
          <p:nvPr/>
        </p:nvCxnSpPr>
        <p:spPr>
          <a:xfrm flipH="1" rot="10800000">
            <a:off x="4461800" y="3390525"/>
            <a:ext cx="2254200" cy="1752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032" name="Shape 1032"/>
          <p:cNvCxnSpPr>
            <a:stCxn id="1027" idx="3"/>
            <a:endCxn id="1028" idx="1"/>
          </p:cNvCxnSpPr>
          <p:nvPr/>
        </p:nvCxnSpPr>
        <p:spPr>
          <a:xfrm>
            <a:off x="3215150" y="3008725"/>
            <a:ext cx="2493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033" name="Shape 1033"/>
          <p:cNvSpPr/>
          <p:nvPr/>
        </p:nvSpPr>
        <p:spPr>
          <a:xfrm>
            <a:off x="5295550" y="3884900"/>
            <a:ext cx="773400" cy="763500"/>
          </a:xfrm>
          <a:prstGeom prst="ellipse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034" name="Shape 1034"/>
          <p:cNvSpPr/>
          <p:nvPr/>
        </p:nvSpPr>
        <p:spPr>
          <a:xfrm>
            <a:off x="4075100" y="2626975"/>
            <a:ext cx="773400" cy="763500"/>
          </a:xfrm>
          <a:prstGeom prst="ellipse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035" name="Shape 1035"/>
          <p:cNvSpPr/>
          <p:nvPr/>
        </p:nvSpPr>
        <p:spPr>
          <a:xfrm>
            <a:off x="2948000" y="3884900"/>
            <a:ext cx="773400" cy="763500"/>
          </a:xfrm>
          <a:prstGeom prst="ellipse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036" name="Shape 1036"/>
          <p:cNvSpPr/>
          <p:nvPr/>
        </p:nvSpPr>
        <p:spPr>
          <a:xfrm>
            <a:off x="6456350" y="4781663"/>
            <a:ext cx="2175300" cy="763500"/>
          </a:xfrm>
          <a:prstGeom prst="wedgeRoundRectCallout">
            <a:avLst>
              <a:gd fmla="val -63728" name="adj1"/>
              <a:gd fmla="val -1058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高度相關!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實作：積差相關分析</a:t>
            </a:r>
          </a:p>
        </p:txBody>
      </p:sp>
      <p:sp>
        <p:nvSpPr>
          <p:cNvPr id="1043" name="Shape 10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44" name="Shape 104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7" name="Shape 5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獨立樣本t檢定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/>
              <a:t>類別</a:t>
            </a:r>
            <a:r>
              <a:rPr lang="zh-TW"/>
              <a:t>資料題項⇨</a:t>
            </a:r>
            <a:r>
              <a:rPr lang="zh-TW" u="sng"/>
              <a:t>連續</a:t>
            </a:r>
            <a:r>
              <a:rPr lang="zh-TW"/>
              <a:t>資料題項</a:t>
            </a:r>
          </a:p>
        </p:txBody>
      </p:sp>
      <p:sp>
        <p:nvSpPr>
          <p:cNvPr id="538" name="Shape 5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想要知道</a:t>
            </a:r>
            <a:r>
              <a:rPr b="1" lang="zh-TW" u="sng"/>
              <a:t>居住地區</a:t>
            </a:r>
            <a:r>
              <a:rPr lang="zh-TW"/>
              <a:t>是否會造成</a:t>
            </a:r>
            <a:r>
              <a:rPr b="1" lang="zh-TW" u="sng"/>
              <a:t>月收入</a:t>
            </a:r>
            <a:r>
              <a:rPr lang="zh-TW"/>
              <a:t>的差異</a:t>
            </a:r>
          </a:p>
        </p:txBody>
      </p:sp>
      <p:sp>
        <p:nvSpPr>
          <p:cNvPr id="540" name="Shape 540"/>
          <p:cNvSpPr/>
          <p:nvPr/>
        </p:nvSpPr>
        <p:spPr>
          <a:xfrm>
            <a:off x="476250" y="2579725"/>
            <a:ext cx="4632000" cy="443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zh-TW" sz="3200"/>
              <a:t>問卷調查</a:t>
            </a:r>
          </a:p>
          <a:p>
            <a:pPr indent="-406400" lvl="0" marL="457200" rtl="0">
              <a:spcBef>
                <a:spcPts val="0"/>
              </a:spcBef>
              <a:buSzPct val="100000"/>
              <a:buChar char="●"/>
            </a:pPr>
            <a:r>
              <a:rPr lang="zh-TW" sz="2800"/>
              <a:t>請問您的居住區域：</a:t>
            </a:r>
            <a:br>
              <a:rPr lang="zh-TW" sz="2800"/>
            </a:br>
            <a:r>
              <a:rPr lang="zh-TW" sz="2800"/>
              <a:t>☐北部 ☐南部</a:t>
            </a:r>
          </a:p>
          <a:p>
            <a:pPr indent="-406400" lvl="0" marL="457200" rtl="0">
              <a:spcBef>
                <a:spcPts val="1000"/>
              </a:spcBef>
              <a:buSzPct val="100000"/>
              <a:buChar char="●"/>
            </a:pPr>
            <a:r>
              <a:rPr lang="zh-TW" sz="2800"/>
              <a:t>請問您的月收入：</a:t>
            </a:r>
            <a:br>
              <a:rPr lang="zh-TW" sz="2800"/>
            </a:br>
            <a:r>
              <a:rPr lang="zh-TW" sz="2800">
                <a:solidFill>
                  <a:schemeClr val="dk1"/>
                </a:solidFill>
              </a:rPr>
              <a:t>☐ 1. 未滿2萬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2. 2萬以上，未滿4萬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3. 4萬以上，未滿6萬</a:t>
            </a:r>
            <a:br>
              <a:rPr lang="zh-TW" sz="2800">
                <a:solidFill>
                  <a:schemeClr val="dk1"/>
                </a:solidFill>
              </a:rPr>
            </a:br>
            <a:r>
              <a:rPr lang="zh-TW" sz="2800">
                <a:solidFill>
                  <a:schemeClr val="dk1"/>
                </a:solidFill>
              </a:rPr>
              <a:t>☐ 4. 6萬以上</a:t>
            </a:r>
          </a:p>
        </p:txBody>
      </p:sp>
      <p:sp>
        <p:nvSpPr>
          <p:cNvPr id="541" name="Shape 541"/>
          <p:cNvSpPr/>
          <p:nvPr/>
        </p:nvSpPr>
        <p:spPr>
          <a:xfrm flipH="1" rot="3600526">
            <a:off x="2915070" y="1399647"/>
            <a:ext cx="59715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 flipH="1" rot="3600526">
            <a:off x="5507570" y="1399647"/>
            <a:ext cx="59715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543" name="Shape 543"/>
          <p:cNvGraphicFramePr/>
          <p:nvPr/>
        </p:nvGraphicFramePr>
        <p:xfrm>
          <a:off x="5853900" y="28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1406925"/>
                <a:gridCol w="1406925"/>
              </a:tblGrid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北部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南部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38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544" name="Shape 544"/>
          <p:cNvSpPr/>
          <p:nvPr/>
        </p:nvSpPr>
        <p:spPr>
          <a:xfrm flipH="1">
            <a:off x="4137900" y="3687625"/>
            <a:ext cx="1494300" cy="902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 txBox="1"/>
          <p:nvPr/>
        </p:nvSpPr>
        <p:spPr>
          <a:xfrm>
            <a:off x="3959000" y="3938725"/>
            <a:ext cx="1673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整理資料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Shape 1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29" y="545329"/>
            <a:ext cx="4234664" cy="52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Shape 10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2" name="Shape 105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3" name="Shape 1053"/>
          <p:cNvSpPr txBox="1"/>
          <p:nvPr/>
        </p:nvSpPr>
        <p:spPr>
          <a:xfrm>
            <a:off x="4922100" y="2108225"/>
            <a:ext cx="37458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成對資料：共60筆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學號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數理能力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美術能力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比賽總成績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922100" y="951775"/>
            <a:ext cx="40047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科學競賽活動</a:t>
            </a:r>
            <a:b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參加者的成績</a:t>
            </a:r>
          </a:p>
        </p:txBody>
      </p:sp>
      <p:sp>
        <p:nvSpPr>
          <p:cNvPr id="1055" name="Shape 1055"/>
          <p:cNvSpPr/>
          <p:nvPr/>
        </p:nvSpPr>
        <p:spPr>
          <a:xfrm>
            <a:off x="4051525" y="4596700"/>
            <a:ext cx="2014800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數理能力</a:t>
            </a:r>
          </a:p>
        </p:txBody>
      </p:sp>
      <p:sp>
        <p:nvSpPr>
          <p:cNvPr id="1056" name="Shape 1056"/>
          <p:cNvSpPr/>
          <p:nvPr/>
        </p:nvSpPr>
        <p:spPr>
          <a:xfrm>
            <a:off x="6931250" y="4596700"/>
            <a:ext cx="2014800" cy="7635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美術</a:t>
            </a:r>
            <a:r>
              <a:rPr lang="zh-TW" sz="3200">
                <a:solidFill>
                  <a:srgbClr val="FFFFFF"/>
                </a:solidFill>
              </a:rPr>
              <a:t>能力</a:t>
            </a:r>
          </a:p>
        </p:txBody>
      </p:sp>
      <p:sp>
        <p:nvSpPr>
          <p:cNvPr id="1057" name="Shape 1057"/>
          <p:cNvSpPr/>
          <p:nvPr/>
        </p:nvSpPr>
        <p:spPr>
          <a:xfrm>
            <a:off x="5223325" y="5975950"/>
            <a:ext cx="2493300" cy="763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比賽總成績</a:t>
            </a:r>
          </a:p>
        </p:txBody>
      </p:sp>
      <p:cxnSp>
        <p:nvCxnSpPr>
          <p:cNvPr id="1058" name="Shape 1058"/>
          <p:cNvCxnSpPr>
            <a:stCxn id="1055" idx="2"/>
            <a:endCxn id="1057" idx="0"/>
          </p:cNvCxnSpPr>
          <p:nvPr/>
        </p:nvCxnSpPr>
        <p:spPr>
          <a:xfrm>
            <a:off x="5058925" y="5360200"/>
            <a:ext cx="1410900" cy="6159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059" name="Shape 1059"/>
          <p:cNvCxnSpPr>
            <a:stCxn id="1057" idx="0"/>
            <a:endCxn id="1056" idx="2"/>
          </p:cNvCxnSpPr>
          <p:nvPr/>
        </p:nvCxnSpPr>
        <p:spPr>
          <a:xfrm flipH="1" rot="10800000">
            <a:off x="6469975" y="5360350"/>
            <a:ext cx="1468800" cy="615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060" name="Shape 1060"/>
          <p:cNvCxnSpPr>
            <a:stCxn id="1055" idx="3"/>
            <a:endCxn id="1056" idx="1"/>
          </p:cNvCxnSpPr>
          <p:nvPr/>
        </p:nvCxnSpPr>
        <p:spPr>
          <a:xfrm>
            <a:off x="6066325" y="4978450"/>
            <a:ext cx="8649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Shape 1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413225"/>
            <a:ext cx="6816800" cy="3832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Shape 10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8" name="Shape 106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松井優征，暗殺教室。</a:t>
            </a:r>
          </a:p>
        </p:txBody>
      </p:sp>
      <p:sp>
        <p:nvSpPr>
          <p:cNvPr id="1069" name="Shape 1069"/>
          <p:cNvSpPr txBox="1"/>
          <p:nvPr>
            <p:ph type="title"/>
          </p:nvPr>
        </p:nvSpPr>
        <p:spPr>
          <a:xfrm>
            <a:off x="476250" y="5277588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200"/>
              <a:t>「為師猜想這三個成績之間必有關係」</a:t>
            </a:r>
          </a:p>
        </p:txBody>
      </p:sp>
      <p:sp>
        <p:nvSpPr>
          <p:cNvPr id="1070" name="Shape 1070"/>
          <p:cNvSpPr txBox="1"/>
          <p:nvPr/>
        </p:nvSpPr>
        <p:spPr>
          <a:xfrm rot="-899993">
            <a:off x="7402495" y="6014024"/>
            <a:ext cx="135848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黏糊糊~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77" name="Shape 10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8" name="Shape 10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皮爾森積差相關計算器</a:t>
            </a:r>
          </a:p>
        </p:txBody>
      </p:sp>
      <p:pic>
        <p:nvPicPr>
          <p:cNvPr id="1079" name="Shape 1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281" y="2301950"/>
            <a:ext cx="2747425" cy="38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/>
          <p:nvPr/>
        </p:nvSpPr>
        <p:spPr>
          <a:xfrm>
            <a:off x="3250194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皮爾森積差相關計算器</a:t>
            </a:r>
          </a:p>
        </p:txBody>
      </p:sp>
      <p:pic>
        <p:nvPicPr>
          <p:cNvPr descr="[Slide] web page 網頁 Slide" id="1081" name="Shape 10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094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8" name="Shape 10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實作學習單</a:t>
            </a:r>
          </a:p>
        </p:txBody>
      </p:sp>
      <p:sp>
        <p:nvSpPr>
          <p:cNvPr id="1089" name="Shape 10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  <a:r>
              <a:rPr lang="zh-TW" sz="3200"/>
              <a:t>積差相關分析</a:t>
            </a: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091" name="Shape 10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4485225" y="1783075"/>
            <a:ext cx="4182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繪製散佈圖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上傳CSV檔案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選擇要分析的變項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解讀報表：相關分析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撰寫結論</a:t>
            </a:r>
          </a:p>
        </p:txBody>
      </p:sp>
      <p:sp>
        <p:nvSpPr>
          <p:cNvPr id="1099" name="Shape 109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W11-a. </a:t>
            </a:r>
            <a:r>
              <a:rPr lang="zh-TW"/>
              <a:t>積差相關分析</a:t>
            </a:r>
          </a:p>
        </p:txBody>
      </p:sp>
      <p:pic>
        <p:nvPicPr>
          <p:cNvPr descr="google spreadsheet.png" id="1100" name="Shape 1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1101" name="Shape 1101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1102" name="Shape 1102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Shape 1103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4" name="Shape 1104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取得資料⇨建立副本</a:t>
            </a:r>
          </a:p>
        </p:txBody>
      </p:sp>
      <p:sp>
        <p:nvSpPr>
          <p:cNvPr id="1111" name="Shape 111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3" name="Shape 1113"/>
          <p:cNvSpPr/>
          <p:nvPr/>
        </p:nvSpPr>
        <p:spPr>
          <a:xfrm>
            <a:off x="12213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</a:rPr>
              <a:t>實作：積差相關分析.docx</a:t>
            </a:r>
          </a:p>
        </p:txBody>
      </p:sp>
      <p:pic>
        <p:nvPicPr>
          <p:cNvPr descr="[slide] google doc document homepage webpage slide" id="1114" name="Shape 1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/>
          <p:nvPr/>
        </p:nvSpPr>
        <p:spPr>
          <a:xfrm>
            <a:off x="5004200" y="3321675"/>
            <a:ext cx="34218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科學競賽活動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參賽者資料</a:t>
            </a:r>
          </a:p>
        </p:txBody>
      </p:sp>
      <p:pic>
        <p:nvPicPr>
          <p:cNvPr descr="google spreadsheet.png" id="1116" name="Shape 1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9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Shape 1117"/>
          <p:cNvSpPr/>
          <p:nvPr/>
        </p:nvSpPr>
        <p:spPr>
          <a:xfrm flipH="1">
            <a:off x="3979652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118" name="Shape 1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Shape 1124"/>
          <p:cNvPicPr preferRelativeResize="0"/>
          <p:nvPr/>
        </p:nvPicPr>
        <p:blipFill rotWithShape="1">
          <a:blip r:embed="rId3">
            <a:alphaModFix/>
          </a:blip>
          <a:srcRect b="0" l="0" r="21123" t="0"/>
          <a:stretch/>
        </p:blipFill>
        <p:spPr>
          <a:xfrm>
            <a:off x="4537675" y="1791150"/>
            <a:ext cx="4339475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/>
          <p:nvPr>
            <p:ph idx="1" type="body"/>
          </p:nvPr>
        </p:nvSpPr>
        <p:spPr>
          <a:xfrm>
            <a:off x="321275" y="1791150"/>
            <a:ext cx="4216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請繪製三種變項兩兩組合的散佈圖，並使用線性趨勢線：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數理能力*美術能力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數理能力*比賽總成績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美術能力*比賽總成績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散佈圖繪製教學請見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W04 資訊視覺化：統計圖表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27" name="Shape 1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繪製散佈圖 (1/2)</a:t>
            </a:r>
          </a:p>
        </p:txBody>
      </p:sp>
      <p:sp>
        <p:nvSpPr>
          <p:cNvPr id="1128" name="Shape 1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129" name="Shape 1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36" name="Shape 113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繪製散佈圖 (2/2)</a:t>
            </a:r>
          </a:p>
        </p:txBody>
      </p:sp>
      <p:sp>
        <p:nvSpPr>
          <p:cNvPr id="1137" name="Shape 113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1138" name="Shape 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Shape 1139" title="美術能力與數理能力關係圖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875" y="1413225"/>
            <a:ext cx="4286250" cy="265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Shape 1140" title="數理能力與比賽總成績關係圖"/>
          <p:cNvPicPr preferRelativeResize="0"/>
          <p:nvPr/>
        </p:nvPicPr>
        <p:blipFill rotWithShape="1">
          <a:blip r:embed="rId5">
            <a:alphaModFix/>
          </a:blip>
          <a:srcRect b="0" l="0" r="16107" t="8567"/>
          <a:stretch/>
        </p:blipFill>
        <p:spPr>
          <a:xfrm>
            <a:off x="476250" y="4007938"/>
            <a:ext cx="3595975" cy="242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Shape 1141" title="美術能力與比賽總成績關係圖"/>
          <p:cNvPicPr preferRelativeResize="0"/>
          <p:nvPr/>
        </p:nvPicPr>
        <p:blipFill rotWithShape="1">
          <a:blip r:embed="rId6">
            <a:alphaModFix/>
          </a:blip>
          <a:srcRect b="0" l="0" r="0" t="7338"/>
          <a:stretch/>
        </p:blipFill>
        <p:spPr>
          <a:xfrm>
            <a:off x="4279725" y="3975550"/>
            <a:ext cx="4286224" cy="24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Shape 1142"/>
          <p:cNvSpPr txBox="1"/>
          <p:nvPr/>
        </p:nvSpPr>
        <p:spPr>
          <a:xfrm>
            <a:off x="6145025" y="2089375"/>
            <a:ext cx="1906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數理能力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*美術能力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7024250" y="3654413"/>
            <a:ext cx="1906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美術</a:t>
            </a:r>
            <a:r>
              <a:rPr lang="zh-TW" sz="2400"/>
              <a:t>能力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*</a:t>
            </a:r>
            <a:r>
              <a:rPr lang="zh-TW" sz="2400"/>
              <a:t>比賽總成績</a:t>
            </a:r>
          </a:p>
        </p:txBody>
      </p:sp>
      <p:sp>
        <p:nvSpPr>
          <p:cNvPr id="1144" name="Shape 1144"/>
          <p:cNvSpPr txBox="1"/>
          <p:nvPr/>
        </p:nvSpPr>
        <p:spPr>
          <a:xfrm>
            <a:off x="198475" y="3339738"/>
            <a:ext cx="1906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數理</a:t>
            </a:r>
            <a:r>
              <a:rPr lang="zh-TW" sz="2400"/>
              <a:t>能力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*比賽總成績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下載CSV檔案</a:t>
            </a:r>
          </a:p>
        </p:txBody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選單列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  ⇨ 檔案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    ⇨ 下載格式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      ⇨ 逗號分隔值檔案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(.csv，目前工作表)</a:t>
            </a:r>
          </a:p>
        </p:txBody>
      </p:sp>
      <p:sp>
        <p:nvSpPr>
          <p:cNvPr id="1152" name="Shape 1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53" name="Shape 11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/>
        </p:nvSpPr>
        <p:spPr>
          <a:xfrm>
            <a:off x="5004200" y="3321675"/>
            <a:ext cx="34218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科學競賽活動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參賽者資料 - data.csv</a:t>
            </a:r>
          </a:p>
        </p:txBody>
      </p:sp>
      <p:pic>
        <p:nvPicPr>
          <p:cNvPr descr="google spreadsheet.png" id="1155" name="Shape 1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9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Shape 1162"/>
          <p:cNvPicPr preferRelativeResize="0"/>
          <p:nvPr/>
        </p:nvPicPr>
        <p:blipFill rotWithShape="1">
          <a:blip r:embed="rId3">
            <a:alphaModFix/>
          </a:blip>
          <a:srcRect b="47690" l="0" r="18864" t="0"/>
          <a:stretch/>
        </p:blipFill>
        <p:spPr>
          <a:xfrm>
            <a:off x="3484900" y="1791150"/>
            <a:ext cx="5659100" cy="50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Shape 11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64" name="Shape 11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3. 上傳CSV檔案</a:t>
            </a:r>
          </a:p>
        </p:txBody>
      </p:sp>
      <p:sp>
        <p:nvSpPr>
          <p:cNvPr id="1165" name="Shape 116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166" name="Shape 1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/>
          <p:nvPr/>
        </p:nvSpPr>
        <p:spPr>
          <a:xfrm>
            <a:off x="278950" y="3552925"/>
            <a:ext cx="2925000" cy="195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科學競賽活動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參賽者資料 - data.csv</a:t>
            </a:r>
          </a:p>
        </p:txBody>
      </p:sp>
      <p:pic>
        <p:nvPicPr>
          <p:cNvPr descr="google spreadsheet.png" id="1168" name="Shape 1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575" y="278845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Shape 1169"/>
          <p:cNvSpPr/>
          <p:nvPr/>
        </p:nvSpPr>
        <p:spPr>
          <a:xfrm>
            <a:off x="4111400" y="4022850"/>
            <a:ext cx="2925000" cy="68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70" name="Shape 1170"/>
          <p:cNvSpPr/>
          <p:nvPr/>
        </p:nvSpPr>
        <p:spPr>
          <a:xfrm flipH="1">
            <a:off x="3203950" y="40913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2" name="Shape 5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最常使用獨立樣本t檢定的場合</a:t>
            </a:r>
          </a:p>
        </p:txBody>
      </p:sp>
      <p:sp>
        <p:nvSpPr>
          <p:cNvPr id="553" name="Shape 55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圖片來源：https://goo.gl/GnYYM3</a:t>
            </a:r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476250" y="50345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社會科學</a:t>
            </a:r>
            <a:r>
              <a:rPr b="0" lang="zh-TW" sz="3200">
                <a:solidFill>
                  <a:schemeClr val="lt1"/>
                </a:solidFill>
              </a:rPr>
              <a:t>資料</a:t>
            </a:r>
            <a:r>
              <a:rPr b="0" lang="zh-TW" sz="3200"/>
              <a:t>蒐集研究方法之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準</a:t>
            </a:r>
            <a:r>
              <a:rPr lang="zh-TW"/>
              <a:t>實驗研究法</a:t>
            </a:r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5094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77" name="Shape 11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選擇要分析的變項</a:t>
            </a:r>
          </a:p>
        </p:txBody>
      </p:sp>
      <p:sp>
        <p:nvSpPr>
          <p:cNvPr id="1178" name="Shape 11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Shape 1180"/>
          <p:cNvPicPr preferRelativeResize="0"/>
          <p:nvPr/>
        </p:nvPicPr>
        <p:blipFill rotWithShape="1">
          <a:blip r:embed="rId4">
            <a:alphaModFix/>
          </a:blip>
          <a:srcRect b="22608" l="0" r="0" t="29675"/>
          <a:stretch/>
        </p:blipFill>
        <p:spPr>
          <a:xfrm>
            <a:off x="918650" y="1810377"/>
            <a:ext cx="7157550" cy="474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/>
          <p:nvPr/>
        </p:nvSpPr>
        <p:spPr>
          <a:xfrm>
            <a:off x="1557200" y="3460921"/>
            <a:ext cx="1341900" cy="49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82" name="Shape 1182"/>
          <p:cNvSpPr/>
          <p:nvPr/>
        </p:nvSpPr>
        <p:spPr>
          <a:xfrm>
            <a:off x="3184875" y="3460925"/>
            <a:ext cx="3136800" cy="420300"/>
          </a:xfrm>
          <a:prstGeom prst="wedgeRoundRectCallout">
            <a:avLst>
              <a:gd fmla="val -61149" name="adj1"/>
              <a:gd fmla="val -1060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不分析的變項不打勾</a:t>
            </a:r>
          </a:p>
        </p:txBody>
      </p:sp>
      <p:grpSp>
        <p:nvGrpSpPr>
          <p:cNvPr id="1183" name="Shape 1183"/>
          <p:cNvGrpSpPr/>
          <p:nvPr/>
        </p:nvGrpSpPr>
        <p:grpSpPr>
          <a:xfrm>
            <a:off x="3730363" y="1349050"/>
            <a:ext cx="1078200" cy="984600"/>
            <a:chOff x="7709950" y="2248100"/>
            <a:chExt cx="1078200" cy="984600"/>
          </a:xfrm>
        </p:grpSpPr>
        <p:sp>
          <p:nvSpPr>
            <p:cNvPr id="1184" name="Shape 1184"/>
            <p:cNvSpPr/>
            <p:nvPr/>
          </p:nvSpPr>
          <p:spPr>
            <a:xfrm rot="5400000">
              <a:off x="7756750" y="2201300"/>
              <a:ext cx="984600" cy="1078200"/>
            </a:xfrm>
            <a:prstGeom prst="rightArrow">
              <a:avLst>
                <a:gd fmla="val 73704" name="adj1"/>
                <a:gd fmla="val 5000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</a:p>
          </p:txBody>
        </p:sp>
        <p:pic>
          <p:nvPicPr>
            <p:cNvPr id="1185" name="Shape 11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67250" y="2287304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11858" l="0" r="0" t="35785"/>
          <a:stretch/>
        </p:blipFill>
        <p:spPr>
          <a:xfrm>
            <a:off x="2306950" y="1805175"/>
            <a:ext cx="6530550" cy="474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Shape 1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3" name="Shape 11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</a:t>
            </a:r>
            <a:r>
              <a:rPr lang="zh-TW"/>
              <a:t>. 解讀報表</a:t>
            </a:r>
          </a:p>
        </p:txBody>
      </p:sp>
      <p:sp>
        <p:nvSpPr>
          <p:cNvPr id="1194" name="Shape 11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195" name="Shape 1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6" name="Shape 1196"/>
          <p:cNvGrpSpPr/>
          <p:nvPr/>
        </p:nvGrpSpPr>
        <p:grpSpPr>
          <a:xfrm>
            <a:off x="3736450" y="1186475"/>
            <a:ext cx="1078200" cy="984600"/>
            <a:chOff x="7709950" y="2248100"/>
            <a:chExt cx="1078200" cy="984600"/>
          </a:xfrm>
        </p:grpSpPr>
        <p:sp>
          <p:nvSpPr>
            <p:cNvPr id="1197" name="Shape 1197"/>
            <p:cNvSpPr/>
            <p:nvPr/>
          </p:nvSpPr>
          <p:spPr>
            <a:xfrm rot="5400000">
              <a:off x="7756750" y="2201300"/>
              <a:ext cx="984600" cy="1078200"/>
            </a:xfrm>
            <a:prstGeom prst="rightArrow">
              <a:avLst>
                <a:gd fmla="val 73704" name="adj1"/>
                <a:gd fmla="val 5000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</a:p>
          </p:txBody>
        </p:sp>
        <p:pic>
          <p:nvPicPr>
            <p:cNvPr id="1198" name="Shape 11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67250" y="2287304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9" name="Shape 1199"/>
          <p:cNvSpPr/>
          <p:nvPr/>
        </p:nvSpPr>
        <p:spPr>
          <a:xfrm>
            <a:off x="388050" y="2936700"/>
            <a:ext cx="1918800" cy="984600"/>
          </a:xfrm>
          <a:prstGeom prst="wedgeRoundRectCallout">
            <a:avLst>
              <a:gd fmla="val 75537" name="adj1"/>
              <a:gd fmla="val -9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樣本敘述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統計量</a:t>
            </a:r>
          </a:p>
        </p:txBody>
      </p:sp>
      <p:sp>
        <p:nvSpPr>
          <p:cNvPr id="1200" name="Shape 1200"/>
          <p:cNvSpPr/>
          <p:nvPr/>
        </p:nvSpPr>
        <p:spPr>
          <a:xfrm>
            <a:off x="388050" y="4980050"/>
            <a:ext cx="1918800" cy="984600"/>
          </a:xfrm>
          <a:prstGeom prst="wedgeRoundRectCallout">
            <a:avLst>
              <a:gd fmla="val 74205" name="adj1"/>
              <a:gd fmla="val -369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相關分析結果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Shape 1206"/>
          <p:cNvPicPr preferRelativeResize="0"/>
          <p:nvPr/>
        </p:nvPicPr>
        <p:blipFill rotWithShape="1">
          <a:blip r:embed="rId3">
            <a:alphaModFix/>
          </a:blip>
          <a:srcRect b="7367" l="8481" r="31874" t="59522"/>
          <a:stretch/>
        </p:blipFill>
        <p:spPr>
          <a:xfrm>
            <a:off x="300475" y="2498244"/>
            <a:ext cx="4542724" cy="350183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07" name="Shape 1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8" name="Shape 1208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5. 解讀報表：相關分析結果(1/2)</a:t>
            </a:r>
          </a:p>
        </p:txBody>
      </p:sp>
      <p:sp>
        <p:nvSpPr>
          <p:cNvPr id="1209" name="Shape 120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210" name="Shape 1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Shape 1211"/>
          <p:cNvSpPr/>
          <p:nvPr/>
        </p:nvSpPr>
        <p:spPr>
          <a:xfrm>
            <a:off x="2811334" y="4373343"/>
            <a:ext cx="944100" cy="131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aphicFrame>
        <p:nvGraphicFramePr>
          <p:cNvPr id="1212" name="Shape 1212"/>
          <p:cNvGraphicFramePr/>
          <p:nvPr/>
        </p:nvGraphicFramePr>
        <p:xfrm>
          <a:off x="4793875" y="3655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{B2BAF219-A56E-40E1-B3E0-2081F7DFD6C1}</a:tableStyleId>
              </a:tblPr>
              <a:tblGrid>
                <a:gridCol w="1415950"/>
                <a:gridCol w="1516975"/>
                <a:gridCol w="1158025"/>
              </a:tblGrid>
              <a:tr h="381000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數理能力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比賽總成績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Pearson相關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顯著性(雙尾)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決定係數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個數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0.776</a:t>
                      </a:r>
                      <a:r>
                        <a:rPr baseline="30000" lang="zh-TW" sz="1800">
                          <a:solidFill>
                            <a:srgbClr val="FF0000"/>
                          </a:solidFill>
                        </a:rPr>
                        <a:t>***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0.000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0.603</a:t>
                      </a:r>
                    </a:p>
                    <a:p>
                      <a:pPr lvl="0" rtl="0" algn="r">
                        <a:lnSpc>
                          <a:spcPct val="15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213" name="Shape 1213"/>
          <p:cNvSpPr/>
          <p:nvPr/>
        </p:nvSpPr>
        <p:spPr>
          <a:xfrm>
            <a:off x="2811334" y="2793775"/>
            <a:ext cx="944100" cy="36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14" name="Shape 1214"/>
          <p:cNvSpPr/>
          <p:nvPr/>
        </p:nvSpPr>
        <p:spPr>
          <a:xfrm>
            <a:off x="545699" y="4436728"/>
            <a:ext cx="1092300" cy="121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cxnSp>
        <p:nvCxnSpPr>
          <p:cNvPr id="1215" name="Shape 1215"/>
          <p:cNvCxnSpPr>
            <a:stCxn id="1214" idx="3"/>
            <a:endCxn id="1211" idx="1"/>
          </p:cNvCxnSpPr>
          <p:nvPr/>
        </p:nvCxnSpPr>
        <p:spPr>
          <a:xfrm flipH="1" rot="10800000">
            <a:off x="1637999" y="5028778"/>
            <a:ext cx="11733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6" name="Shape 1216"/>
          <p:cNvCxnSpPr>
            <a:stCxn id="1213" idx="2"/>
            <a:endCxn id="1211" idx="0"/>
          </p:cNvCxnSpPr>
          <p:nvPr/>
        </p:nvCxnSpPr>
        <p:spPr>
          <a:xfrm>
            <a:off x="3283384" y="3154975"/>
            <a:ext cx="0" cy="121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7" name="Shape 1217"/>
          <p:cNvSpPr/>
          <p:nvPr/>
        </p:nvSpPr>
        <p:spPr>
          <a:xfrm flipH="1">
            <a:off x="3886327" y="4599800"/>
            <a:ext cx="648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" name="Shape 1218"/>
          <p:cNvSpPr/>
          <p:nvPr/>
        </p:nvSpPr>
        <p:spPr>
          <a:xfrm>
            <a:off x="4793875" y="4215820"/>
            <a:ext cx="1307400" cy="46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19" name="Shape 1219"/>
          <p:cNvSpPr/>
          <p:nvPr/>
        </p:nvSpPr>
        <p:spPr>
          <a:xfrm>
            <a:off x="4495475" y="5040600"/>
            <a:ext cx="1173300" cy="572700"/>
          </a:xfrm>
          <a:prstGeom prst="wedgeRoundRectCallout">
            <a:avLst>
              <a:gd fmla="val 17353" name="adj1"/>
              <a:gd fmla="val -873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變項Y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701825" y="3706600"/>
            <a:ext cx="1173300" cy="46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1" name="Shape 1221"/>
          <p:cNvSpPr/>
          <p:nvPr/>
        </p:nvSpPr>
        <p:spPr>
          <a:xfrm>
            <a:off x="7495975" y="2921200"/>
            <a:ext cx="1173300" cy="572700"/>
          </a:xfrm>
          <a:prstGeom prst="wedgeRoundRectCallout">
            <a:avLst>
              <a:gd fmla="val 11674" name="adj1"/>
              <a:gd fmla="val 984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變項X</a:t>
            </a:r>
          </a:p>
        </p:txBody>
      </p:sp>
      <p:sp>
        <p:nvSpPr>
          <p:cNvPr id="1222" name="Shape 1222"/>
          <p:cNvSpPr/>
          <p:nvPr/>
        </p:nvSpPr>
        <p:spPr>
          <a:xfrm>
            <a:off x="6200275" y="4263175"/>
            <a:ext cx="1501500" cy="41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3" name="Shape 1223"/>
          <p:cNvSpPr/>
          <p:nvPr/>
        </p:nvSpPr>
        <p:spPr>
          <a:xfrm>
            <a:off x="5668775" y="3428800"/>
            <a:ext cx="1704900" cy="572700"/>
          </a:xfrm>
          <a:prstGeom prst="wedgeRoundRectCallout">
            <a:avLst>
              <a:gd fmla="val 11674" name="adj1"/>
              <a:gd fmla="val 984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相關係數r</a:t>
            </a:r>
          </a:p>
        </p:txBody>
      </p:sp>
      <p:sp>
        <p:nvSpPr>
          <p:cNvPr id="1224" name="Shape 1224"/>
          <p:cNvSpPr/>
          <p:nvPr/>
        </p:nvSpPr>
        <p:spPr>
          <a:xfrm>
            <a:off x="6200275" y="5119650"/>
            <a:ext cx="1501500" cy="41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25" name="Shape 1225"/>
          <p:cNvSpPr/>
          <p:nvPr/>
        </p:nvSpPr>
        <p:spPr>
          <a:xfrm>
            <a:off x="5280075" y="5728850"/>
            <a:ext cx="1704900" cy="572700"/>
          </a:xfrm>
          <a:prstGeom prst="wedgeRoundRectCallout">
            <a:avLst>
              <a:gd fmla="val 46416" name="adj1"/>
              <a:gd fmla="val -9117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決定</a:t>
            </a:r>
            <a:r>
              <a:rPr lang="zh-TW" sz="2400">
                <a:solidFill>
                  <a:srgbClr val="FFFFFF"/>
                </a:solidFill>
              </a:rPr>
              <a:t>係數r</a:t>
            </a:r>
            <a:r>
              <a:rPr baseline="30000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226" name="Shape 1226"/>
          <p:cNvSpPr txBox="1"/>
          <p:nvPr/>
        </p:nvSpPr>
        <p:spPr>
          <a:xfrm>
            <a:off x="476250" y="1493400"/>
            <a:ext cx="81915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800"/>
              <a:t>找出高度/中度相關，且達到顯著水準的變項組合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Shape 1232"/>
          <p:cNvPicPr preferRelativeResize="0"/>
          <p:nvPr/>
        </p:nvPicPr>
        <p:blipFill rotWithShape="1">
          <a:blip r:embed="rId3">
            <a:alphaModFix/>
          </a:blip>
          <a:srcRect b="7367" l="8481" r="31874" t="59522"/>
          <a:stretch/>
        </p:blipFill>
        <p:spPr>
          <a:xfrm>
            <a:off x="300475" y="1936194"/>
            <a:ext cx="4542724" cy="350183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33" name="Shape 12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4" name="Shape 1234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解讀報表：相關分析結果(1/2)</a:t>
            </a:r>
          </a:p>
        </p:txBody>
      </p:sp>
      <p:sp>
        <p:nvSpPr>
          <p:cNvPr id="1235" name="Shape 12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236" name="Shape 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Shape 1237"/>
          <p:cNvSpPr/>
          <p:nvPr/>
        </p:nvSpPr>
        <p:spPr>
          <a:xfrm>
            <a:off x="2811334" y="3811293"/>
            <a:ext cx="944100" cy="131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38" name="Shape 1238"/>
          <p:cNvSpPr txBox="1"/>
          <p:nvPr/>
        </p:nvSpPr>
        <p:spPr>
          <a:xfrm>
            <a:off x="5108800" y="1936200"/>
            <a:ext cx="3708900" cy="37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變項：(先後順序無影響)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數理能力*</a:t>
            </a:r>
            <a:r>
              <a:rPr lang="zh-TW" sz="2400"/>
              <a:t>比賽</a:t>
            </a:r>
            <a:r>
              <a:rPr lang="zh-TW" sz="2400"/>
              <a:t>總</a:t>
            </a:r>
            <a:r>
              <a:rPr lang="zh-TW" sz="2400"/>
              <a:t>成</a:t>
            </a:r>
            <a:r>
              <a:rPr lang="zh-TW" sz="2400">
                <a:solidFill>
                  <a:schemeClr val="dk1"/>
                </a:solidFill>
              </a:rPr>
              <a:t>績</a:t>
            </a:r>
          </a:p>
          <a:p>
            <a:pPr lvl="0" rtl="0">
              <a:spcBef>
                <a:spcPts val="1000"/>
              </a:spcBef>
              <a:buNone/>
            </a:pPr>
            <a:r>
              <a:rPr lang="zh-TW" sz="2400"/>
              <a:t>分析結果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r&gt;0：</a:t>
            </a:r>
            <a:r>
              <a:rPr lang="zh-TW" sz="2400"/>
              <a:t>正相關</a:t>
            </a:r>
            <a:br>
              <a:rPr lang="zh-TW" sz="2400"/>
            </a:br>
            <a:r>
              <a:rPr lang="zh-TW" sz="2400"/>
              <a:t>|r| &gt; 0.7：</a:t>
            </a:r>
            <a:r>
              <a:rPr lang="zh-TW" sz="2400">
                <a:solidFill>
                  <a:schemeClr val="dk1"/>
                </a:solidFill>
              </a:rPr>
              <a:t>高度相關</a:t>
            </a:r>
            <a:br>
              <a:rPr lang="zh-TW" sz="2400"/>
            </a:br>
            <a:r>
              <a:rPr lang="zh-TW" sz="2400"/>
              <a:t>r=0.776：高度正相關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r</a:t>
            </a:r>
            <a:r>
              <a:rPr baseline="30000" lang="zh-TW" sz="2400"/>
              <a:t>2</a:t>
            </a:r>
            <a:r>
              <a:rPr lang="zh-TW" sz="2400"/>
              <a:t>=0.603</a:t>
            </a:r>
            <a:br>
              <a:rPr lang="zh-TW" sz="2400"/>
            </a:br>
            <a:r>
              <a:rPr lang="zh-TW" sz="2400"/>
              <a:t>可</a:t>
            </a:r>
            <a:r>
              <a:rPr lang="zh-TW" sz="2400"/>
              <a:t>解釋60.3%變異量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***達到0.001顯著水準</a:t>
            </a:r>
          </a:p>
        </p:txBody>
      </p:sp>
      <p:sp>
        <p:nvSpPr>
          <p:cNvPr id="1239" name="Shape 1239"/>
          <p:cNvSpPr/>
          <p:nvPr/>
        </p:nvSpPr>
        <p:spPr>
          <a:xfrm>
            <a:off x="5108800" y="1718775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Shape 1245"/>
          <p:cNvPicPr preferRelativeResize="0"/>
          <p:nvPr/>
        </p:nvPicPr>
        <p:blipFill rotWithShape="1">
          <a:blip r:embed="rId3">
            <a:alphaModFix/>
          </a:blip>
          <a:srcRect b="7367" l="8481" r="31874" t="76477"/>
          <a:stretch/>
        </p:blipFill>
        <p:spPr>
          <a:xfrm>
            <a:off x="2366850" y="2021900"/>
            <a:ext cx="4542724" cy="170852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46" name="Shape 1246"/>
          <p:cNvSpPr txBox="1"/>
          <p:nvPr>
            <p:ph idx="1" type="body"/>
          </p:nvPr>
        </p:nvSpPr>
        <p:spPr>
          <a:xfrm>
            <a:off x="476250" y="4618675"/>
            <a:ext cx="8191500" cy="187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*：</a:t>
            </a:r>
            <a:r>
              <a:rPr lang="zh-TW"/>
              <a:t>達到α=0.05顯著水準 (p &lt; 0.05)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**：達到α=0.01顯著水準</a:t>
            </a:r>
            <a:r>
              <a:rPr lang="zh-TW">
                <a:solidFill>
                  <a:schemeClr val="dk1"/>
                </a:solidFill>
              </a:rPr>
              <a:t> (p &lt; 0.01)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***：達到α=0.001顯著水準</a:t>
            </a:r>
            <a:r>
              <a:rPr lang="zh-TW">
                <a:solidFill>
                  <a:schemeClr val="dk1"/>
                </a:solidFill>
              </a:rPr>
              <a:t> (p &lt; 0.001)</a:t>
            </a:r>
          </a:p>
        </p:txBody>
      </p:sp>
      <p:sp>
        <p:nvSpPr>
          <p:cNvPr id="1247" name="Shape 12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48" name="Shape 12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表格中顯著性的表達方式</a:t>
            </a:r>
          </a:p>
        </p:txBody>
      </p:sp>
      <p:sp>
        <p:nvSpPr>
          <p:cNvPr id="1249" name="Shape 124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/>
        </p:nvSpPr>
        <p:spPr>
          <a:xfrm>
            <a:off x="2366850" y="3299025"/>
            <a:ext cx="3781200" cy="43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51" name="Shape 1251"/>
          <p:cNvSpPr/>
          <p:nvPr/>
        </p:nvSpPr>
        <p:spPr>
          <a:xfrm>
            <a:off x="1855500" y="4187575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  <p:pic>
        <p:nvPicPr>
          <p:cNvPr descr="[Slide] web page 網頁 Slide" id="1252" name="Shape 1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Shape 1253"/>
          <p:cNvSpPr/>
          <p:nvPr/>
        </p:nvSpPr>
        <p:spPr>
          <a:xfrm>
            <a:off x="5387550" y="1979375"/>
            <a:ext cx="389700" cy="43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Shape 1259"/>
          <p:cNvPicPr preferRelativeResize="0"/>
          <p:nvPr/>
        </p:nvPicPr>
        <p:blipFill rotWithShape="1">
          <a:blip r:embed="rId3">
            <a:alphaModFix/>
          </a:blip>
          <a:srcRect b="7367" l="8481" r="31874" t="59522"/>
          <a:stretch/>
        </p:blipFill>
        <p:spPr>
          <a:xfrm>
            <a:off x="300475" y="2118982"/>
            <a:ext cx="4542724" cy="350183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60" name="Shape 12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1" name="Shape 126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5. 解讀報表：相關分析結果(2/2)</a:t>
            </a:r>
          </a:p>
        </p:txBody>
      </p:sp>
      <p:sp>
        <p:nvSpPr>
          <p:cNvPr id="1262" name="Shape 126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Shape 1264"/>
          <p:cNvSpPr/>
          <p:nvPr/>
        </p:nvSpPr>
        <p:spPr>
          <a:xfrm>
            <a:off x="2811325" y="2768087"/>
            <a:ext cx="944100" cy="122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65" name="Shape 1265"/>
          <p:cNvSpPr txBox="1"/>
          <p:nvPr/>
        </p:nvSpPr>
        <p:spPr>
          <a:xfrm>
            <a:off x="5031750" y="3992975"/>
            <a:ext cx="3786000" cy="16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變項：(先後順序無影響)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數理能力*美術能力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美術能力*比賽總成績</a:t>
            </a:r>
          </a:p>
          <a:p>
            <a:pPr lvl="0" rtl="0">
              <a:spcBef>
                <a:spcPts val="1000"/>
              </a:spcBef>
              <a:buNone/>
            </a:pPr>
            <a:r>
              <a:rPr lang="zh-TW" sz="2400"/>
              <a:t>分析結果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皆為低度正相關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皆</a:t>
            </a:r>
            <a:r>
              <a:rPr lang="zh-TW" sz="2400"/>
              <a:t>未達0.05顯著水準，</a:t>
            </a:r>
            <a:br>
              <a:rPr lang="zh-TW" sz="2400"/>
            </a:br>
            <a:r>
              <a:rPr lang="zh-TW" sz="2400"/>
              <a:t>不具有統計上的意義</a:t>
            </a:r>
          </a:p>
        </p:txBody>
      </p:sp>
      <p:sp>
        <p:nvSpPr>
          <p:cNvPr id="1266" name="Shape 1266"/>
          <p:cNvSpPr/>
          <p:nvPr/>
        </p:nvSpPr>
        <p:spPr>
          <a:xfrm>
            <a:off x="5062175" y="2341113"/>
            <a:ext cx="1225500" cy="431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解讀</a:t>
            </a:r>
          </a:p>
        </p:txBody>
      </p:sp>
      <p:sp>
        <p:nvSpPr>
          <p:cNvPr id="1267" name="Shape 1267"/>
          <p:cNvSpPr/>
          <p:nvPr/>
        </p:nvSpPr>
        <p:spPr>
          <a:xfrm>
            <a:off x="3727400" y="3993888"/>
            <a:ext cx="944100" cy="13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68" name="Shape 1268"/>
          <p:cNvSpPr txBox="1"/>
          <p:nvPr/>
        </p:nvSpPr>
        <p:spPr>
          <a:xfrm>
            <a:off x="1229550" y="1493400"/>
            <a:ext cx="668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3200"/>
              <a:t>找出低度或無相關的變項組合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5" name="Shape 12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6. </a:t>
            </a:r>
            <a:r>
              <a:rPr lang="zh-TW"/>
              <a:t>撰寫結論：結論寫作框架</a:t>
            </a:r>
          </a:p>
        </p:txBody>
      </p:sp>
      <p:sp>
        <p:nvSpPr>
          <p:cNvPr id="1276" name="Shape 12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277" name="Shape 1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8" name="Shape 1278"/>
          <p:cNvGraphicFramePr/>
          <p:nvPr/>
        </p:nvGraphicFramePr>
        <p:xfrm>
          <a:off x="1692000" y="192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{BD65882B-1A9D-46AC-BD67-154EA842FB9F}</a:tableStyleId>
              </a:tblPr>
              <a:tblGrid>
                <a:gridCol w="57600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研究目的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rPr lang="zh-TW" sz="2400"/>
                        <a:t>XXXX</a:t>
                      </a:r>
                      <a:r>
                        <a:rPr lang="zh-TW" sz="2400" u="sng"/>
                        <a:t>(檢定變項1)</a:t>
                      </a:r>
                      <a:r>
                        <a:rPr lang="zh-TW" sz="2400"/>
                        <a:t>X</a:t>
                      </a:r>
                      <a:r>
                        <a:rPr lang="zh-TW" sz="2400" u="sng">
                          <a:solidFill>
                            <a:schemeClr val="dk1"/>
                          </a:solidFill>
                        </a:rPr>
                        <a:t>(檢定變項2)</a:t>
                      </a:r>
                      <a:r>
                        <a:rPr lang="zh-TW" sz="2400"/>
                        <a:t>XXXXX</a:t>
                      </a:r>
                    </a:p>
                  </a:txBody>
                  <a:tcPr marT="63500" marB="63500" marR="63500" marL="6350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樣本敘述統計量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4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/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相關分析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8678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79" name="Shape 1279"/>
          <p:cNvSpPr/>
          <p:nvPr/>
        </p:nvSpPr>
        <p:spPr>
          <a:xfrm>
            <a:off x="2192700" y="4729175"/>
            <a:ext cx="47586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高度/中度相關，且達到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  <p:sp>
        <p:nvSpPr>
          <p:cNvPr id="1280" name="Shape 1280"/>
          <p:cNvSpPr/>
          <p:nvPr/>
        </p:nvSpPr>
        <p:spPr>
          <a:xfrm>
            <a:off x="2192700" y="5265550"/>
            <a:ext cx="47586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高度</a:t>
            </a: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/中度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相關，但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  <p:sp>
        <p:nvSpPr>
          <p:cNvPr id="1281" name="Shape 1281"/>
          <p:cNvSpPr/>
          <p:nvPr/>
        </p:nvSpPr>
        <p:spPr>
          <a:xfrm>
            <a:off x="2192700" y="5770725"/>
            <a:ext cx="47586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低度或無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 txBox="1"/>
          <p:nvPr>
            <p:ph idx="1" type="body"/>
          </p:nvPr>
        </p:nvSpPr>
        <p:spPr>
          <a:xfrm>
            <a:off x="476250" y="2486125"/>
            <a:ext cx="81915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本研究使用積差相關分析來分析</a:t>
            </a:r>
            <a:r>
              <a:rPr lang="zh-TW" u="sng"/>
              <a:t>(檢定變項1)</a:t>
            </a:r>
            <a:r>
              <a:rPr lang="zh-TW"/>
              <a:t>、</a:t>
            </a:r>
            <a:r>
              <a:rPr lang="zh-TW" u="sng">
                <a:solidFill>
                  <a:schemeClr val="dk1"/>
                </a:solidFill>
              </a:rPr>
              <a:t>(檢定變項2)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(檢定變項3)</a:t>
            </a:r>
            <a:r>
              <a:rPr lang="zh-TW">
                <a:solidFill>
                  <a:schemeClr val="dk1"/>
                </a:solidFill>
              </a:rPr>
              <a:t>兩兩變項之間是否有線性相關。</a:t>
            </a:r>
          </a:p>
        </p:txBody>
      </p:sp>
      <p:sp>
        <p:nvSpPr>
          <p:cNvPr id="1288" name="Shape 12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89" name="Shape 12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</a:t>
            </a:r>
            <a:r>
              <a:rPr lang="zh-TW"/>
              <a:t>. 撰寫結論：</a:t>
            </a:r>
            <a:r>
              <a:rPr lang="zh-TW"/>
              <a:t>研究目的 (框架)</a:t>
            </a:r>
          </a:p>
        </p:txBody>
      </p:sp>
      <p:sp>
        <p:nvSpPr>
          <p:cNvPr id="1290" name="Shape 129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291" name="Shape 1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Shape 1292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pic>
        <p:nvPicPr>
          <p:cNvPr id="1293" name="Shape 1293"/>
          <p:cNvPicPr preferRelativeResize="0"/>
          <p:nvPr/>
        </p:nvPicPr>
        <p:blipFill rotWithShape="1">
          <a:blip r:embed="rId4">
            <a:alphaModFix/>
          </a:blip>
          <a:srcRect b="41052" l="10167" r="46323" t="42108"/>
          <a:stretch/>
        </p:blipFill>
        <p:spPr>
          <a:xfrm>
            <a:off x="2850550" y="3868625"/>
            <a:ext cx="3995025" cy="21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Shape 12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00" name="Shape 13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撰寫結論：研究目的 (</a:t>
            </a:r>
            <a:r>
              <a:rPr lang="zh-TW"/>
              <a:t>填空</a:t>
            </a:r>
            <a:r>
              <a:rPr lang="zh-TW"/>
              <a:t>)</a:t>
            </a:r>
          </a:p>
        </p:txBody>
      </p:sp>
      <p:sp>
        <p:nvSpPr>
          <p:cNvPr id="1301" name="Shape 13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02" name="Shape 1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 rotWithShape="1">
          <a:blip r:embed="rId4">
            <a:alphaModFix/>
          </a:blip>
          <a:srcRect b="41052" l="10167" r="46323" t="42108"/>
          <a:stretch/>
        </p:blipFill>
        <p:spPr>
          <a:xfrm>
            <a:off x="2850550" y="3868625"/>
            <a:ext cx="3995025" cy="21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Shape 1304"/>
          <p:cNvSpPr txBox="1"/>
          <p:nvPr>
            <p:ph idx="1" type="body"/>
          </p:nvPr>
        </p:nvSpPr>
        <p:spPr>
          <a:xfrm>
            <a:off x="476250" y="2486125"/>
            <a:ext cx="81915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本研究使用積差相關分析來分析</a:t>
            </a:r>
            <a:r>
              <a:rPr lang="zh-TW" u="sng"/>
              <a:t>數理能力</a:t>
            </a:r>
            <a:r>
              <a:rPr lang="zh-TW"/>
              <a:t>、</a:t>
            </a:r>
            <a:r>
              <a:rPr lang="zh-TW" u="sng"/>
              <a:t>美術能力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比賽總成績</a:t>
            </a:r>
            <a:r>
              <a:rPr lang="zh-TW">
                <a:solidFill>
                  <a:schemeClr val="dk1"/>
                </a:solidFill>
              </a:rPr>
              <a:t>兩兩變項之間是否有線性相關。</a:t>
            </a:r>
          </a:p>
        </p:txBody>
      </p:sp>
      <p:sp>
        <p:nvSpPr>
          <p:cNvPr id="1305" name="Shape 1305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sp>
        <p:nvSpPr>
          <p:cNvPr id="1306" name="Shape 1306"/>
          <p:cNvSpPr/>
          <p:nvPr/>
        </p:nvSpPr>
        <p:spPr>
          <a:xfrm>
            <a:off x="2954800" y="4704150"/>
            <a:ext cx="1367400" cy="119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13" name="Shape 13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</a:t>
            </a:r>
            <a:r>
              <a:rPr lang="zh-TW" sz="3200"/>
              <a:t>樣本敘述統計量(框架)</a:t>
            </a:r>
          </a:p>
        </p:txBody>
      </p:sp>
      <p:sp>
        <p:nvSpPr>
          <p:cNvPr id="1314" name="Shape 13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15" name="Shape 1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Shape 1316"/>
          <p:cNvPicPr preferRelativeResize="0"/>
          <p:nvPr/>
        </p:nvPicPr>
        <p:blipFill rotWithShape="1">
          <a:blip r:embed="rId4">
            <a:alphaModFix/>
          </a:blip>
          <a:srcRect b="41052" l="10167" r="46323" t="42108"/>
          <a:stretch/>
        </p:blipFill>
        <p:spPr>
          <a:xfrm>
            <a:off x="2850550" y="4183300"/>
            <a:ext cx="3995025" cy="21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Shape 1317"/>
          <p:cNvSpPr txBox="1"/>
          <p:nvPr>
            <p:ph idx="1" type="body"/>
          </p:nvPr>
        </p:nvSpPr>
        <p:spPr>
          <a:xfrm>
            <a:off x="231375" y="2486125"/>
            <a:ext cx="86811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u="sng"/>
              <a:t>(每一個檢定變項重複描述)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/>
              <a:t>(</a:t>
            </a:r>
            <a:r>
              <a:rPr lang="zh-TW" u="sng"/>
              <a:t>檢定變項</a:t>
            </a:r>
            <a:r>
              <a:rPr lang="zh-TW" u="sng"/>
              <a:t>)</a:t>
            </a:r>
            <a:r>
              <a:rPr lang="zh-TW"/>
              <a:t>的平均數為</a:t>
            </a:r>
            <a:r>
              <a:rPr lang="zh-TW" u="sng"/>
              <a:t>(</a:t>
            </a:r>
            <a:r>
              <a:rPr lang="zh-TW" u="sng"/>
              <a:t>平均數</a:t>
            </a:r>
            <a:r>
              <a:rPr lang="zh-TW" u="sng"/>
              <a:t>)</a:t>
            </a:r>
            <a:r>
              <a:rPr lang="zh-TW"/>
              <a:t>，標準差為</a:t>
            </a:r>
            <a:r>
              <a:rPr lang="zh-TW" u="sng"/>
              <a:t>(</a:t>
            </a:r>
            <a:r>
              <a:rPr lang="zh-TW" u="sng"/>
              <a:t>標準差</a:t>
            </a:r>
            <a:r>
              <a:rPr lang="zh-TW" u="sng"/>
              <a:t>)</a:t>
            </a:r>
            <a:r>
              <a:rPr lang="zh-TW"/>
              <a:t>，樣本數為</a:t>
            </a:r>
            <a:r>
              <a:rPr lang="zh-TW" u="sng"/>
              <a:t>(</a:t>
            </a:r>
            <a:r>
              <a:rPr lang="zh-TW" u="sng"/>
              <a:t>樣本數</a:t>
            </a:r>
            <a:r>
              <a:rPr lang="zh-TW" u="sng"/>
              <a:t>)</a:t>
            </a:r>
            <a:r>
              <a:rPr lang="zh-TW"/>
              <a:t>。</a:t>
            </a:r>
          </a:p>
        </p:txBody>
      </p:sp>
      <p:sp>
        <p:nvSpPr>
          <p:cNvPr id="1318" name="Shape 1318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Shape 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75" y="1140650"/>
            <a:ext cx="6329575" cy="3797751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3" name="Shape 5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最常使用獨立樣本t檢定的場合</a:t>
            </a:r>
          </a:p>
        </p:txBody>
      </p:sp>
      <p:sp>
        <p:nvSpPr>
          <p:cNvPr id="564" name="Shape 5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圖片來源：</a:t>
            </a:r>
            <a:r>
              <a:rPr lang="zh-TW"/>
              <a:t>https://goo.gl/LhMmWq</a:t>
            </a:r>
          </a:p>
        </p:txBody>
      </p:sp>
      <p:sp>
        <p:nvSpPr>
          <p:cNvPr id="565" name="Shape 565"/>
          <p:cNvSpPr txBox="1"/>
          <p:nvPr>
            <p:ph type="title"/>
          </p:nvPr>
        </p:nvSpPr>
        <p:spPr>
          <a:xfrm>
            <a:off x="476250" y="50345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lt1"/>
                </a:solidFill>
              </a:rPr>
              <a:t>社會科學資料</a:t>
            </a:r>
            <a:r>
              <a:rPr b="0" lang="zh-TW" sz="3200"/>
              <a:t>蒐集研究方法之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準實驗研究法</a:t>
            </a:r>
          </a:p>
        </p:txBody>
      </p:sp>
      <p:sp>
        <p:nvSpPr>
          <p:cNvPr id="566" name="Shape 566"/>
          <p:cNvSpPr/>
          <p:nvPr/>
        </p:nvSpPr>
        <p:spPr>
          <a:xfrm>
            <a:off x="6767900" y="1413225"/>
            <a:ext cx="1542300" cy="763500"/>
          </a:xfrm>
          <a:prstGeom prst="wedgeRoundRectCallout">
            <a:avLst>
              <a:gd fmla="val -76000" name="adj1"/>
              <a:gd fmla="val -127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研究者</a:t>
            </a:r>
          </a:p>
        </p:txBody>
      </p:sp>
      <p:sp>
        <p:nvSpPr>
          <p:cNvPr id="567" name="Shape 567"/>
          <p:cNvSpPr/>
          <p:nvPr/>
        </p:nvSpPr>
        <p:spPr>
          <a:xfrm>
            <a:off x="1831175" y="1723375"/>
            <a:ext cx="1542300" cy="763500"/>
          </a:xfrm>
          <a:prstGeom prst="wedgeRoundRectCallout">
            <a:avLst>
              <a:gd fmla="val 70359" name="adj1"/>
              <a:gd fmla="val 5378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受試者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5" name="Shape 13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</a:t>
            </a:r>
            <a:r>
              <a:rPr lang="zh-TW" sz="3200"/>
              <a:t>樣本敘述統計量(</a:t>
            </a:r>
            <a:r>
              <a:rPr lang="zh-TW" sz="3200"/>
              <a:t>填空</a:t>
            </a:r>
            <a:r>
              <a:rPr lang="zh-TW" sz="3200"/>
              <a:t>)</a:t>
            </a:r>
          </a:p>
        </p:txBody>
      </p:sp>
      <p:sp>
        <p:nvSpPr>
          <p:cNvPr id="1326" name="Shape 13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27" name="Shape 1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 rotWithShape="1">
          <a:blip r:embed="rId4">
            <a:alphaModFix/>
          </a:blip>
          <a:srcRect b="41052" l="10167" r="46323" t="42108"/>
          <a:stretch/>
        </p:blipFill>
        <p:spPr>
          <a:xfrm>
            <a:off x="2850550" y="4183300"/>
            <a:ext cx="3995025" cy="21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Shape 1329"/>
          <p:cNvSpPr txBox="1"/>
          <p:nvPr>
            <p:ph idx="1" type="body"/>
          </p:nvPr>
        </p:nvSpPr>
        <p:spPr>
          <a:xfrm>
            <a:off x="407075" y="2486125"/>
            <a:ext cx="83298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 u="sng"/>
              <a:t>數理能力</a:t>
            </a:r>
            <a:r>
              <a:rPr lang="zh-TW" sz="2200"/>
              <a:t>的平均數為</a:t>
            </a:r>
            <a:r>
              <a:rPr lang="zh-TW" sz="2200" u="sng"/>
              <a:t>65.1</a:t>
            </a:r>
            <a:r>
              <a:rPr lang="zh-TW" sz="2200"/>
              <a:t>，標準差為</a:t>
            </a:r>
            <a:r>
              <a:rPr lang="zh-TW" sz="2200" u="sng"/>
              <a:t>18.873</a:t>
            </a:r>
            <a:r>
              <a:rPr lang="zh-TW" sz="2200"/>
              <a:t>，樣本數為</a:t>
            </a:r>
            <a:r>
              <a:rPr lang="zh-TW" sz="2200" u="sng"/>
              <a:t>60人</a:t>
            </a:r>
            <a:r>
              <a:rPr lang="zh-TW" sz="2200"/>
              <a:t>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 u="sng">
                <a:solidFill>
                  <a:schemeClr val="dk1"/>
                </a:solidFill>
              </a:rPr>
              <a:t>美術能力</a:t>
            </a:r>
            <a:r>
              <a:rPr lang="zh-TW" sz="2200">
                <a:solidFill>
                  <a:schemeClr val="dk1"/>
                </a:solidFill>
              </a:rPr>
              <a:t>的平均數為</a:t>
            </a:r>
            <a:r>
              <a:rPr lang="zh-TW" sz="2200" u="sng">
                <a:solidFill>
                  <a:schemeClr val="dk1"/>
                </a:solidFill>
              </a:rPr>
              <a:t>70.1</a:t>
            </a:r>
            <a:r>
              <a:rPr lang="zh-TW" sz="2200">
                <a:solidFill>
                  <a:schemeClr val="dk1"/>
                </a:solidFill>
              </a:rPr>
              <a:t>，標準差為</a:t>
            </a:r>
            <a:r>
              <a:rPr lang="zh-TW" sz="2200" u="sng">
                <a:solidFill>
                  <a:schemeClr val="dk1"/>
                </a:solidFill>
              </a:rPr>
              <a:t>12.233</a:t>
            </a:r>
            <a:r>
              <a:rPr lang="zh-TW" sz="2200">
                <a:solidFill>
                  <a:schemeClr val="dk1"/>
                </a:solidFill>
              </a:rPr>
              <a:t>，樣本數為</a:t>
            </a:r>
            <a:r>
              <a:rPr lang="zh-TW" sz="2200" u="sng">
                <a:solidFill>
                  <a:schemeClr val="dk1"/>
                </a:solidFill>
              </a:rPr>
              <a:t>60人</a:t>
            </a:r>
            <a:r>
              <a:rPr lang="zh-TW" sz="2200">
                <a:solidFill>
                  <a:schemeClr val="dk1"/>
                </a:solidFill>
              </a:rPr>
              <a:t>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 u="sng">
                <a:solidFill>
                  <a:schemeClr val="dk1"/>
                </a:solidFill>
              </a:rPr>
              <a:t>比賽總成績</a:t>
            </a:r>
            <a:r>
              <a:rPr lang="zh-TW" sz="2200">
                <a:solidFill>
                  <a:schemeClr val="dk1"/>
                </a:solidFill>
              </a:rPr>
              <a:t>的平均數為</a:t>
            </a:r>
            <a:r>
              <a:rPr lang="zh-TW" sz="2200" u="sng">
                <a:solidFill>
                  <a:schemeClr val="dk1"/>
                </a:solidFill>
              </a:rPr>
              <a:t>54.1</a:t>
            </a:r>
            <a:r>
              <a:rPr lang="zh-TW" sz="2200">
                <a:solidFill>
                  <a:schemeClr val="dk1"/>
                </a:solidFill>
              </a:rPr>
              <a:t>，標準差為</a:t>
            </a:r>
            <a:r>
              <a:rPr lang="zh-TW" sz="2200" u="sng">
                <a:solidFill>
                  <a:schemeClr val="dk1"/>
                </a:solidFill>
              </a:rPr>
              <a:t>16.103</a:t>
            </a:r>
            <a:r>
              <a:rPr lang="zh-TW" sz="2200">
                <a:solidFill>
                  <a:schemeClr val="dk1"/>
                </a:solidFill>
              </a:rPr>
              <a:t>，樣本數為</a:t>
            </a:r>
            <a:r>
              <a:rPr lang="zh-TW" sz="2200" u="sng">
                <a:solidFill>
                  <a:schemeClr val="dk1"/>
                </a:solidFill>
              </a:rPr>
              <a:t>60人</a:t>
            </a:r>
            <a:r>
              <a:rPr lang="zh-TW" sz="2200">
                <a:solidFill>
                  <a:schemeClr val="dk1"/>
                </a:solidFill>
              </a:rPr>
              <a:t>。</a:t>
            </a:r>
          </a:p>
        </p:txBody>
      </p:sp>
      <p:sp>
        <p:nvSpPr>
          <p:cNvPr id="1330" name="Shape 1330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  <p:sp>
        <p:nvSpPr>
          <p:cNvPr id="1331" name="Shape 1331"/>
          <p:cNvSpPr/>
          <p:nvPr/>
        </p:nvSpPr>
        <p:spPr>
          <a:xfrm>
            <a:off x="2954800" y="5018825"/>
            <a:ext cx="3792000" cy="119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38" name="Shape 13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</a:t>
            </a:r>
            <a:r>
              <a:rPr lang="zh-TW"/>
              <a:t>：相關分析</a:t>
            </a:r>
            <a:br>
              <a:rPr b="0" lang="zh-TW" sz="3200"/>
            </a:br>
            <a:r>
              <a:rPr b="0" lang="zh-TW" sz="3200"/>
              <a:t>高度/中度相關，且達到顯著水準(框架)</a:t>
            </a:r>
          </a:p>
        </p:txBody>
      </p:sp>
      <p:sp>
        <p:nvSpPr>
          <p:cNvPr id="1339" name="Shape 133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40" name="Shape 1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Shape 1341"/>
          <p:cNvSpPr txBox="1"/>
          <p:nvPr>
            <p:ph idx="1" type="body"/>
          </p:nvPr>
        </p:nvSpPr>
        <p:spPr>
          <a:xfrm>
            <a:off x="144850" y="2338050"/>
            <a:ext cx="59376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 sz="2200" u="sng">
                <a:solidFill>
                  <a:schemeClr val="dk1"/>
                </a:solidFill>
              </a:rPr>
              <a:t>(每一個符合的檢定變項組合重複描述)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相關分析結果顯示，</a:t>
            </a:r>
            <a:r>
              <a:rPr lang="zh-TW" sz="2200" u="sng"/>
              <a:t>(</a:t>
            </a:r>
            <a:r>
              <a:rPr lang="zh-TW" sz="2200" u="sng"/>
              <a:t>檢定變項X</a:t>
            </a:r>
            <a:r>
              <a:rPr lang="zh-TW" sz="2200" u="sng"/>
              <a:t>)</a:t>
            </a:r>
            <a:r>
              <a:rPr lang="zh-TW" sz="2200"/>
              <a:t>與</a:t>
            </a:r>
            <a:r>
              <a:rPr lang="zh-TW" sz="2200" u="sng"/>
              <a:t>(</a:t>
            </a:r>
            <a:r>
              <a:rPr lang="zh-TW" sz="2200" u="sng"/>
              <a:t>檢定變項Y</a:t>
            </a:r>
            <a:r>
              <a:rPr lang="zh-TW" sz="2200" u="sng"/>
              <a:t>)</a:t>
            </a:r>
            <a:r>
              <a:rPr lang="zh-TW" sz="2200"/>
              <a:t>的相關係數為</a:t>
            </a:r>
            <a:r>
              <a:rPr lang="zh-TW" sz="2200" u="sng"/>
              <a:t>(X跟Y的</a:t>
            </a:r>
            <a:r>
              <a:rPr lang="zh-TW" sz="2200" u="sng"/>
              <a:t>相關係數)</a:t>
            </a:r>
            <a:r>
              <a:rPr lang="zh-TW" sz="2200"/>
              <a:t>，達到</a:t>
            </a:r>
            <a:r>
              <a:rPr lang="zh-TW" sz="2200" u="sng">
                <a:solidFill>
                  <a:schemeClr val="dk1"/>
                </a:solidFill>
              </a:rPr>
              <a:t>(X跟Y相關係數的顯著水準)</a:t>
            </a:r>
            <a:r>
              <a:rPr lang="zh-TW" sz="2200"/>
              <a:t>的顯著水準，二者有顯著的</a:t>
            </a:r>
            <a:r>
              <a:rPr lang="zh-TW" sz="2200" u="sng">
                <a:solidFill>
                  <a:schemeClr val="dk1"/>
                </a:solidFill>
              </a:rPr>
              <a:t>(X跟Y的關聯程度與方向)</a:t>
            </a:r>
            <a:r>
              <a:rPr lang="zh-TW" sz="2200"/>
              <a:t>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表示</a:t>
            </a:r>
            <a:r>
              <a:rPr lang="zh-TW" sz="2200" u="sng">
                <a:solidFill>
                  <a:schemeClr val="dk1"/>
                </a:solidFill>
              </a:rPr>
              <a:t>(檢定變項X)</a:t>
            </a:r>
            <a:r>
              <a:rPr lang="zh-TW" sz="2200"/>
              <a:t>越高者，</a:t>
            </a:r>
            <a:r>
              <a:rPr lang="zh-TW" sz="2200" u="sng">
                <a:solidFill>
                  <a:schemeClr val="dk1"/>
                </a:solidFill>
              </a:rPr>
              <a:t>(檢定變項Y)</a:t>
            </a:r>
            <a:r>
              <a:rPr lang="zh-TW" sz="2200"/>
              <a:t>也會越高。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變項間的決定係數r</a:t>
            </a:r>
            <a:r>
              <a:rPr baseline="30000" lang="zh-TW" sz="2200"/>
              <a:t>2</a:t>
            </a:r>
            <a:r>
              <a:rPr lang="zh-TW" sz="2200"/>
              <a:t>為</a:t>
            </a:r>
            <a:r>
              <a:rPr lang="zh-TW" sz="2200" u="sng">
                <a:solidFill>
                  <a:schemeClr val="dk1"/>
                </a:solidFill>
              </a:rPr>
              <a:t>(X跟Y的決定係數)</a:t>
            </a:r>
            <a:r>
              <a:rPr lang="zh-TW" sz="2200"/>
              <a:t>，表示兩變項可解釋對方的變異量為</a:t>
            </a:r>
            <a:r>
              <a:rPr lang="zh-TW" sz="2200" u="sng">
                <a:solidFill>
                  <a:schemeClr val="dk1"/>
                </a:solidFill>
              </a:rPr>
              <a:t>(X跟Y的決定係數百分比)</a:t>
            </a:r>
            <a:r>
              <a:rPr lang="zh-TW" sz="2200"/>
              <a:t>%。</a:t>
            </a:r>
          </a:p>
        </p:txBody>
      </p:sp>
      <p:sp>
        <p:nvSpPr>
          <p:cNvPr id="1342" name="Shape 1342"/>
          <p:cNvSpPr/>
          <p:nvPr/>
        </p:nvSpPr>
        <p:spPr>
          <a:xfrm>
            <a:off x="6709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343" name="Shape 1343"/>
          <p:cNvSpPr/>
          <p:nvPr/>
        </p:nvSpPr>
        <p:spPr>
          <a:xfrm>
            <a:off x="3160000" y="1849850"/>
            <a:ext cx="51972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高度/中度相關，且達到顯著水準</a:t>
            </a:r>
          </a:p>
        </p:txBody>
      </p:sp>
      <p:pic>
        <p:nvPicPr>
          <p:cNvPr id="1344" name="Shape 1344"/>
          <p:cNvPicPr preferRelativeResize="0"/>
          <p:nvPr/>
        </p:nvPicPr>
        <p:blipFill rotWithShape="1">
          <a:blip r:embed="rId4">
            <a:alphaModFix/>
          </a:blip>
          <a:srcRect b="7367" l="8482" r="43046" t="59522"/>
          <a:stretch/>
        </p:blipFill>
        <p:spPr>
          <a:xfrm>
            <a:off x="6230975" y="2667375"/>
            <a:ext cx="2913025" cy="27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51" name="Shape 13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撰寫結論：相關分析</a:t>
            </a:r>
            <a:br>
              <a:rPr b="0" lang="zh-TW" sz="3200"/>
            </a:br>
            <a:r>
              <a:rPr b="0" lang="zh-TW" sz="3200"/>
              <a:t>高度/中度相關，且達到顯著水準(</a:t>
            </a:r>
            <a:r>
              <a:rPr b="0" lang="zh-TW" sz="3200"/>
              <a:t>填空</a:t>
            </a:r>
            <a:r>
              <a:rPr b="0" lang="zh-TW" sz="3200"/>
              <a:t>)</a:t>
            </a:r>
          </a:p>
        </p:txBody>
      </p:sp>
      <p:sp>
        <p:nvSpPr>
          <p:cNvPr id="1352" name="Shape 135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53" name="Shape 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Shape 1354"/>
          <p:cNvPicPr preferRelativeResize="0"/>
          <p:nvPr/>
        </p:nvPicPr>
        <p:blipFill rotWithShape="1">
          <a:blip r:embed="rId4">
            <a:alphaModFix/>
          </a:blip>
          <a:srcRect b="7367" l="8481" r="31874" t="59522"/>
          <a:stretch/>
        </p:blipFill>
        <p:spPr>
          <a:xfrm>
            <a:off x="5083350" y="2667375"/>
            <a:ext cx="3584501" cy="27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Shape 1355"/>
          <p:cNvSpPr txBox="1"/>
          <p:nvPr>
            <p:ph idx="1" type="body"/>
          </p:nvPr>
        </p:nvSpPr>
        <p:spPr>
          <a:xfrm>
            <a:off x="476250" y="2486125"/>
            <a:ext cx="46071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相關分析結果顯示，</a:t>
            </a:r>
            <a:r>
              <a:rPr lang="zh-TW" sz="2200" u="sng"/>
              <a:t>數理能力</a:t>
            </a:r>
            <a:r>
              <a:rPr lang="zh-TW" sz="2200"/>
              <a:t>與</a:t>
            </a:r>
            <a:r>
              <a:rPr lang="zh-TW" sz="2200" u="sng"/>
              <a:t>比賽總成績</a:t>
            </a:r>
            <a:r>
              <a:rPr lang="zh-TW" sz="2200"/>
              <a:t>的相關係數為</a:t>
            </a:r>
            <a:r>
              <a:rPr lang="zh-TW" sz="2200" u="sng"/>
              <a:t>0.776</a:t>
            </a:r>
            <a:r>
              <a:rPr lang="zh-TW" sz="2200"/>
              <a:t>，達到</a:t>
            </a:r>
            <a:r>
              <a:rPr lang="zh-TW" sz="2200" u="sng"/>
              <a:t>0.001</a:t>
            </a:r>
            <a:r>
              <a:rPr lang="zh-TW" sz="2200"/>
              <a:t>的顯著水準，二者有顯著的</a:t>
            </a:r>
            <a:r>
              <a:rPr lang="zh-TW" sz="2200" u="sng"/>
              <a:t>高度正相關</a:t>
            </a:r>
            <a:r>
              <a:rPr lang="zh-TW" sz="2200"/>
              <a:t>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表示</a:t>
            </a:r>
            <a:r>
              <a:rPr lang="zh-TW" sz="2200" u="sng"/>
              <a:t>數理能力</a:t>
            </a:r>
            <a:r>
              <a:rPr lang="zh-TW" sz="2200"/>
              <a:t>越高者，</a:t>
            </a:r>
            <a:r>
              <a:rPr lang="zh-TW" sz="2200" u="sng"/>
              <a:t>比賽總成績</a:t>
            </a:r>
            <a:r>
              <a:rPr lang="zh-TW" sz="2200"/>
              <a:t>也會越高。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變項間的決定係數r</a:t>
            </a:r>
            <a:r>
              <a:rPr baseline="30000" lang="zh-TW" sz="2200"/>
              <a:t>2</a:t>
            </a:r>
            <a:r>
              <a:rPr lang="zh-TW" sz="2200"/>
              <a:t>為</a:t>
            </a:r>
            <a:r>
              <a:rPr lang="zh-TW" sz="2200" u="sng"/>
              <a:t>0.603</a:t>
            </a:r>
            <a:r>
              <a:rPr lang="zh-TW" sz="2200"/>
              <a:t>，表示兩變項可解釋對方的變異量為</a:t>
            </a:r>
            <a:r>
              <a:rPr lang="zh-TW" sz="2200" u="sng"/>
              <a:t>60.3</a:t>
            </a:r>
            <a:r>
              <a:rPr lang="zh-TW" sz="2200"/>
              <a:t>%。</a:t>
            </a:r>
          </a:p>
        </p:txBody>
      </p:sp>
      <p:sp>
        <p:nvSpPr>
          <p:cNvPr id="1356" name="Shape 1356"/>
          <p:cNvSpPr/>
          <p:nvPr/>
        </p:nvSpPr>
        <p:spPr>
          <a:xfrm>
            <a:off x="6709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357" name="Shape 1357"/>
          <p:cNvSpPr/>
          <p:nvPr/>
        </p:nvSpPr>
        <p:spPr>
          <a:xfrm>
            <a:off x="3160000" y="1849850"/>
            <a:ext cx="51972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高度/中度相關，且達到顯著水準</a:t>
            </a:r>
          </a:p>
        </p:txBody>
      </p:sp>
      <p:sp>
        <p:nvSpPr>
          <p:cNvPr id="1358" name="Shape 1358"/>
          <p:cNvSpPr/>
          <p:nvPr/>
        </p:nvSpPr>
        <p:spPr>
          <a:xfrm>
            <a:off x="7080225" y="4155525"/>
            <a:ext cx="698400" cy="102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65" name="Shape 13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撰寫結論：相關分析</a:t>
            </a:r>
            <a:br>
              <a:rPr b="0" lang="zh-TW" sz="3200"/>
            </a:br>
            <a:r>
              <a:rPr b="0" lang="zh-TW" sz="3200"/>
              <a:t>高度/中度相關，但未達顯著水準(框架)</a:t>
            </a:r>
          </a:p>
        </p:txBody>
      </p:sp>
      <p:sp>
        <p:nvSpPr>
          <p:cNvPr id="1366" name="Shape 13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67" name="Shape 1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Shape 1368"/>
          <p:cNvSpPr/>
          <p:nvPr/>
        </p:nvSpPr>
        <p:spPr>
          <a:xfrm>
            <a:off x="670900" y="20784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369" name="Shape 1369"/>
          <p:cNvSpPr/>
          <p:nvPr/>
        </p:nvSpPr>
        <p:spPr>
          <a:xfrm>
            <a:off x="3160000" y="2078450"/>
            <a:ext cx="51972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高度/中度相關，但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未達</a:t>
            </a: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顯著水準</a:t>
            </a:r>
          </a:p>
        </p:txBody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602075" y="2566650"/>
            <a:ext cx="77550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200" u="sng">
                <a:solidFill>
                  <a:schemeClr val="dk1"/>
                </a:solidFill>
              </a:rPr>
              <a:t>(每一個符合的檢定變項組合重複描述)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此外</a:t>
            </a:r>
            <a:r>
              <a:rPr lang="zh-TW" sz="2200"/>
              <a:t>，</a:t>
            </a:r>
            <a:r>
              <a:rPr lang="zh-TW" sz="2200" u="sng"/>
              <a:t>(檢定變項X)</a:t>
            </a:r>
            <a:r>
              <a:rPr lang="zh-TW" sz="2200"/>
              <a:t>與</a:t>
            </a:r>
            <a:r>
              <a:rPr lang="zh-TW" sz="2200" u="sng"/>
              <a:t>(檢定變項Y)</a:t>
            </a:r>
            <a:r>
              <a:rPr lang="zh-TW" sz="2200"/>
              <a:t>的相關係數為</a:t>
            </a:r>
            <a:r>
              <a:rPr lang="zh-TW" sz="2200" u="sng"/>
              <a:t>(X跟Y的相關係數)</a:t>
            </a:r>
            <a:r>
              <a:rPr lang="zh-TW" sz="2200"/>
              <a:t>，二者</a:t>
            </a:r>
            <a:r>
              <a:rPr lang="zh-TW" sz="2200"/>
              <a:t>之間有</a:t>
            </a:r>
            <a:r>
              <a:rPr lang="zh-TW" sz="2200" u="sng">
                <a:solidFill>
                  <a:schemeClr val="dk1"/>
                </a:solidFill>
              </a:rPr>
              <a:t>(X跟Y的關聯程度與方向)</a:t>
            </a:r>
            <a:r>
              <a:rPr lang="zh-TW" sz="2200"/>
              <a:t>。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但是相關係數未達0.05顯著水準，僅可供實務意義上參考使用。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7" name="Shape 13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撰寫結論：相關分析</a:t>
            </a:r>
            <a:br>
              <a:rPr b="0" lang="zh-TW" sz="3200"/>
            </a:br>
            <a:r>
              <a:rPr b="0" lang="zh-TW" sz="3200"/>
              <a:t>低度或無相關(框架)</a:t>
            </a:r>
          </a:p>
        </p:txBody>
      </p:sp>
      <p:sp>
        <p:nvSpPr>
          <p:cNvPr id="1378" name="Shape 137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79" name="Shape 1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Shape 1380"/>
          <p:cNvSpPr txBox="1"/>
          <p:nvPr>
            <p:ph idx="1" type="body"/>
          </p:nvPr>
        </p:nvSpPr>
        <p:spPr>
          <a:xfrm>
            <a:off x="629700" y="2523400"/>
            <a:ext cx="49680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 sz="2200" u="sng">
                <a:solidFill>
                  <a:schemeClr val="dk1"/>
                </a:solidFill>
              </a:rPr>
              <a:t>(每一個符合的檢定變項組合重複描述)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最後，</a:t>
            </a:r>
            <a:r>
              <a:rPr lang="zh-TW" sz="2200" u="sng"/>
              <a:t>(檢定變項X)</a:t>
            </a:r>
            <a:r>
              <a:rPr lang="zh-TW" sz="2200"/>
              <a:t>與</a:t>
            </a:r>
            <a:r>
              <a:rPr lang="zh-TW" sz="2200" u="sng"/>
              <a:t>(檢定變項Y)</a:t>
            </a:r>
            <a:r>
              <a:rPr lang="zh-TW" sz="2200"/>
              <a:t>的相關係數為</a:t>
            </a:r>
            <a:r>
              <a:rPr lang="zh-TW" sz="2200" u="sng"/>
              <a:t>(X跟Y的相關係數)</a:t>
            </a:r>
            <a:r>
              <a:rPr lang="zh-TW" sz="2200"/>
              <a:t>，</a:t>
            </a:r>
            <a:r>
              <a:rPr lang="zh-TW" sz="2200"/>
              <a:t>二者為</a:t>
            </a:r>
            <a:r>
              <a:rPr lang="zh-TW" sz="2200" u="sng"/>
              <a:t>(低度或無相關)</a:t>
            </a:r>
            <a:r>
              <a:rPr lang="zh-TW" sz="2200"/>
              <a:t>。</a:t>
            </a:r>
            <a:r>
              <a:rPr lang="zh-TW" sz="2200">
                <a:solidFill>
                  <a:schemeClr val="dk1"/>
                </a:solidFill>
              </a:rPr>
              <a:t>表示兩兩變項之間沒有線性相關。</a:t>
            </a:r>
          </a:p>
        </p:txBody>
      </p:sp>
      <p:sp>
        <p:nvSpPr>
          <p:cNvPr id="1381" name="Shape 1381"/>
          <p:cNvSpPr/>
          <p:nvPr/>
        </p:nvSpPr>
        <p:spPr>
          <a:xfrm>
            <a:off x="6709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382" name="Shape 1382"/>
          <p:cNvSpPr/>
          <p:nvPr/>
        </p:nvSpPr>
        <p:spPr>
          <a:xfrm>
            <a:off x="31600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低度或無相關</a:t>
            </a:r>
          </a:p>
        </p:txBody>
      </p:sp>
      <p:pic>
        <p:nvPicPr>
          <p:cNvPr id="1383" name="Shape 1383"/>
          <p:cNvPicPr preferRelativeResize="0"/>
          <p:nvPr/>
        </p:nvPicPr>
        <p:blipFill rotWithShape="1">
          <a:blip r:embed="rId4">
            <a:alphaModFix/>
          </a:blip>
          <a:srcRect b="7367" l="8479" r="32513" t="59522"/>
          <a:stretch/>
        </p:blipFill>
        <p:spPr>
          <a:xfrm>
            <a:off x="5597700" y="2667375"/>
            <a:ext cx="3546300" cy="27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90" name="Shape 13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6. 撰寫結論：相關分析</a:t>
            </a:r>
            <a:br>
              <a:rPr b="0" lang="zh-TW" sz="3200"/>
            </a:br>
            <a:r>
              <a:rPr b="0" lang="zh-TW" sz="3200"/>
              <a:t>低度或無相關(</a:t>
            </a:r>
            <a:r>
              <a:rPr b="0" lang="zh-TW" sz="3200"/>
              <a:t>填空</a:t>
            </a:r>
            <a:r>
              <a:rPr b="0" lang="zh-TW" sz="3200"/>
              <a:t>)</a:t>
            </a:r>
          </a:p>
        </p:txBody>
      </p:sp>
      <p:sp>
        <p:nvSpPr>
          <p:cNvPr id="1391" name="Shape 139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92" name="Shape 1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 txBox="1"/>
          <p:nvPr>
            <p:ph idx="1" type="body"/>
          </p:nvPr>
        </p:nvSpPr>
        <p:spPr>
          <a:xfrm>
            <a:off x="629700" y="2523400"/>
            <a:ext cx="4090500" cy="129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zh-TW" sz="2200"/>
              <a:t>最後，</a:t>
            </a:r>
            <a:r>
              <a:rPr lang="zh-TW" sz="2200" u="sng"/>
              <a:t>數理能力</a:t>
            </a:r>
            <a:r>
              <a:rPr lang="zh-TW" sz="2200"/>
              <a:t>與</a:t>
            </a:r>
            <a:r>
              <a:rPr lang="zh-TW" sz="2200" u="sng"/>
              <a:t>美術能力</a:t>
            </a:r>
            <a:r>
              <a:rPr lang="zh-TW" sz="2200"/>
              <a:t>的</a:t>
            </a:r>
            <a:r>
              <a:rPr lang="zh-TW" sz="2200"/>
              <a:t>相關係數為</a:t>
            </a:r>
            <a:r>
              <a:rPr lang="zh-TW" sz="2200" u="sng"/>
              <a:t>0.164</a:t>
            </a:r>
            <a:r>
              <a:rPr lang="zh-TW" sz="2200"/>
              <a:t>、</a:t>
            </a:r>
            <a:r>
              <a:rPr lang="zh-TW" sz="2200" u="sng">
                <a:solidFill>
                  <a:schemeClr val="dk1"/>
                </a:solidFill>
              </a:rPr>
              <a:t>美術能力</a:t>
            </a:r>
            <a:r>
              <a:rPr lang="zh-TW" sz="2200">
                <a:solidFill>
                  <a:schemeClr val="dk1"/>
                </a:solidFill>
              </a:rPr>
              <a:t>與</a:t>
            </a:r>
            <a:r>
              <a:rPr lang="zh-TW" sz="2200" u="sng">
                <a:solidFill>
                  <a:schemeClr val="dk1"/>
                </a:solidFill>
              </a:rPr>
              <a:t>比賽總成績</a:t>
            </a:r>
            <a:r>
              <a:rPr lang="zh-TW" sz="2200">
                <a:solidFill>
                  <a:schemeClr val="dk1"/>
                </a:solidFill>
              </a:rPr>
              <a:t>的相關係數為</a:t>
            </a:r>
            <a:r>
              <a:rPr lang="zh-TW" sz="2200" u="sng">
                <a:solidFill>
                  <a:schemeClr val="dk1"/>
                </a:solidFill>
              </a:rPr>
              <a:t>0.241</a:t>
            </a:r>
            <a:r>
              <a:rPr lang="zh-TW" sz="2200"/>
              <a:t>，</a:t>
            </a:r>
            <a:r>
              <a:rPr lang="zh-TW" sz="2200" u="sng"/>
              <a:t>皆為低度相關</a:t>
            </a:r>
            <a:r>
              <a:rPr lang="zh-TW" sz="2200"/>
              <a:t>。</a:t>
            </a:r>
            <a:r>
              <a:rPr lang="zh-TW" sz="2200"/>
              <a:t>表示</a:t>
            </a:r>
            <a:r>
              <a:rPr lang="zh-TW" sz="2200">
                <a:solidFill>
                  <a:schemeClr val="dk1"/>
                </a:solidFill>
              </a:rPr>
              <a:t>兩兩</a:t>
            </a:r>
            <a:r>
              <a:rPr lang="zh-TW" sz="2200"/>
              <a:t>變項之間沒有線性關係。</a:t>
            </a:r>
          </a:p>
        </p:txBody>
      </p:sp>
      <p:pic>
        <p:nvPicPr>
          <p:cNvPr id="1394" name="Shape 1394"/>
          <p:cNvPicPr preferRelativeResize="0"/>
          <p:nvPr/>
        </p:nvPicPr>
        <p:blipFill rotWithShape="1">
          <a:blip r:embed="rId4">
            <a:alphaModFix/>
          </a:blip>
          <a:srcRect b="7367" l="8479" r="32513" t="59522"/>
          <a:stretch/>
        </p:blipFill>
        <p:spPr>
          <a:xfrm>
            <a:off x="4831575" y="2667375"/>
            <a:ext cx="4157175" cy="32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Shape 1395"/>
          <p:cNvSpPr/>
          <p:nvPr/>
        </p:nvSpPr>
        <p:spPr>
          <a:xfrm>
            <a:off x="6709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396" name="Shape 1396"/>
          <p:cNvSpPr/>
          <p:nvPr/>
        </p:nvSpPr>
        <p:spPr>
          <a:xfrm>
            <a:off x="3160000" y="1849850"/>
            <a:ext cx="23304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低度或無相關</a:t>
            </a:r>
          </a:p>
        </p:txBody>
      </p:sp>
      <p:sp>
        <p:nvSpPr>
          <p:cNvPr id="1397" name="Shape 1397"/>
          <p:cNvSpPr/>
          <p:nvPr/>
        </p:nvSpPr>
        <p:spPr>
          <a:xfrm>
            <a:off x="7192589" y="3234278"/>
            <a:ext cx="874500" cy="11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98" name="Shape 1398"/>
          <p:cNvSpPr/>
          <p:nvPr/>
        </p:nvSpPr>
        <p:spPr>
          <a:xfrm>
            <a:off x="8020492" y="4423677"/>
            <a:ext cx="874500" cy="118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Shape 14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05" name="Shape 140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將</a:t>
            </a:r>
            <a:r>
              <a:rPr lang="zh-TW"/>
              <a:t>分析結果貼到學習單</a:t>
            </a:r>
          </a:p>
        </p:txBody>
      </p:sp>
      <p:sp>
        <p:nvSpPr>
          <p:cNvPr id="1406" name="Shape 140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407" name="Shape 1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Shape 1408"/>
          <p:cNvPicPr preferRelativeResize="0"/>
          <p:nvPr/>
        </p:nvPicPr>
        <p:blipFill rotWithShape="1">
          <a:blip r:embed="rId4">
            <a:alphaModFix/>
          </a:blip>
          <a:srcRect b="0" l="0" r="0" t="11754"/>
          <a:stretch/>
        </p:blipFill>
        <p:spPr>
          <a:xfrm>
            <a:off x="0" y="1007625"/>
            <a:ext cx="5391150" cy="58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Shape 1409"/>
          <p:cNvSpPr/>
          <p:nvPr/>
        </p:nvSpPr>
        <p:spPr>
          <a:xfrm>
            <a:off x="387175" y="1506668"/>
            <a:ext cx="27267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10" name="Shape 1410"/>
          <p:cNvSpPr/>
          <p:nvPr/>
        </p:nvSpPr>
        <p:spPr>
          <a:xfrm>
            <a:off x="3468850" y="1506680"/>
            <a:ext cx="602400" cy="594600"/>
          </a:xfrm>
          <a:prstGeom prst="wedgeEllipseCallout">
            <a:avLst>
              <a:gd fmla="val -94563" name="adj1"/>
              <a:gd fmla="val -166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411" name="Shape 1411"/>
          <p:cNvSpPr/>
          <p:nvPr/>
        </p:nvSpPr>
        <p:spPr>
          <a:xfrm>
            <a:off x="476250" y="2670300"/>
            <a:ext cx="2992500" cy="3804600"/>
          </a:xfrm>
          <a:prstGeom prst="roundRect">
            <a:avLst>
              <a:gd fmla="val 390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12" name="Shape 1412"/>
          <p:cNvSpPr/>
          <p:nvPr/>
        </p:nvSpPr>
        <p:spPr>
          <a:xfrm>
            <a:off x="3583450" y="5611205"/>
            <a:ext cx="602400" cy="594600"/>
          </a:xfrm>
          <a:prstGeom prst="wedgeEllipseCallout">
            <a:avLst>
              <a:gd fmla="val -94563" name="adj1"/>
              <a:gd fmla="val -1660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13" name="Shape 1413"/>
          <p:cNvSpPr txBox="1"/>
          <p:nvPr>
            <p:ph idx="4294967295" type="body"/>
          </p:nvPr>
        </p:nvSpPr>
        <p:spPr>
          <a:xfrm>
            <a:off x="5622325" y="1783075"/>
            <a:ext cx="30453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打勾「使用無樣式表格」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選擇分析結果，並複製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貼上到學習單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這樣表格格式</a:t>
            </a:r>
            <a:br>
              <a:rPr lang="zh-TW"/>
            </a:br>
            <a:r>
              <a:rPr lang="zh-TW"/>
              <a:t>就比較不會出錯了</a:t>
            </a:r>
          </a:p>
        </p:txBody>
      </p:sp>
      <p:grpSp>
        <p:nvGrpSpPr>
          <p:cNvPr id="1414" name="Shape 1414"/>
          <p:cNvGrpSpPr/>
          <p:nvPr/>
        </p:nvGrpSpPr>
        <p:grpSpPr>
          <a:xfrm>
            <a:off x="6571525" y="5239925"/>
            <a:ext cx="1146900" cy="1132200"/>
            <a:chOff x="6367600" y="3728275"/>
            <a:chExt cx="1146900" cy="1132200"/>
          </a:xfrm>
        </p:grpSpPr>
        <p:sp>
          <p:nvSpPr>
            <p:cNvPr id="1415" name="Shape 1415"/>
            <p:cNvSpPr/>
            <p:nvPr/>
          </p:nvSpPr>
          <p:spPr>
            <a:xfrm>
              <a:off x="6367600" y="3728275"/>
              <a:ext cx="1146900" cy="1132200"/>
            </a:xfrm>
            <a:prstGeom prst="ellipse">
              <a:avLst/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416" name="Shape 14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9300" y="3927725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" name="Shape 14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24" name="Shape 142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W11-a. 積差相關分析</a:t>
            </a:r>
          </a:p>
        </p:txBody>
      </p:sp>
      <p:sp>
        <p:nvSpPr>
          <p:cNvPr id="1425" name="Shape 1425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上機啦！</a:t>
            </a:r>
          </a:p>
        </p:txBody>
      </p:sp>
      <p:pic>
        <p:nvPicPr>
          <p:cNvPr id="1426" name="Shape 1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850" y="1783075"/>
            <a:ext cx="4590298" cy="4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數理能力*比賽總成績</a:t>
            </a:r>
          </a:p>
        </p:txBody>
      </p:sp>
      <p:sp>
        <p:nvSpPr>
          <p:cNvPr id="1433" name="Shape 1433"/>
          <p:cNvSpPr txBox="1"/>
          <p:nvPr>
            <p:ph idx="1" type="body"/>
          </p:nvPr>
        </p:nvSpPr>
        <p:spPr>
          <a:xfrm>
            <a:off x="630250" y="5228317"/>
            <a:ext cx="38688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r=0.776***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資料離趨勢線較近</a:t>
            </a:r>
          </a:p>
        </p:txBody>
      </p:sp>
      <p:sp>
        <p:nvSpPr>
          <p:cNvPr id="1434" name="Shape 1434"/>
          <p:cNvSpPr txBox="1"/>
          <p:nvPr>
            <p:ph idx="2" type="body"/>
          </p:nvPr>
        </p:nvSpPr>
        <p:spPr>
          <a:xfrm>
            <a:off x="4629156" y="5228317"/>
            <a:ext cx="38877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r=0.241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資料離趨勢線較遠</a:t>
            </a:r>
          </a:p>
        </p:txBody>
      </p:sp>
      <p:sp>
        <p:nvSpPr>
          <p:cNvPr id="1435" name="Shape 1435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美術能力*比賽總成績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6" name="Shape 14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37" name="Shape 14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散佈圖與</a:t>
            </a:r>
            <a:r>
              <a:rPr lang="zh-TW"/>
              <a:t>相關係數r</a:t>
            </a:r>
          </a:p>
        </p:txBody>
      </p:sp>
      <p:pic>
        <p:nvPicPr>
          <p:cNvPr id="1438" name="Shape 1438" title="數理能力與比賽總成績關係圖"/>
          <p:cNvPicPr preferRelativeResize="0"/>
          <p:nvPr/>
        </p:nvPicPr>
        <p:blipFill rotWithShape="1">
          <a:blip r:embed="rId3">
            <a:alphaModFix/>
          </a:blip>
          <a:srcRect b="0" l="0" r="16107" t="8567"/>
          <a:stretch/>
        </p:blipFill>
        <p:spPr>
          <a:xfrm>
            <a:off x="476250" y="2439826"/>
            <a:ext cx="4033875" cy="27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 title="美術能力與比賽總成績關係圖"/>
          <p:cNvPicPr preferRelativeResize="0"/>
          <p:nvPr/>
        </p:nvPicPr>
        <p:blipFill rotWithShape="1">
          <a:blip r:embed="rId4">
            <a:alphaModFix/>
          </a:blip>
          <a:srcRect b="0" l="4778" r="14634" t="7338"/>
          <a:stretch/>
        </p:blipFill>
        <p:spPr>
          <a:xfrm>
            <a:off x="4629150" y="2439825"/>
            <a:ext cx="3868800" cy="2750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Shape 1440"/>
          <p:cNvSpPr txBox="1"/>
          <p:nvPr/>
        </p:nvSpPr>
        <p:spPr>
          <a:xfrm>
            <a:off x="4644825" y="3654425"/>
            <a:ext cx="428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441" name="Shape 1441"/>
          <p:cNvSpPr txBox="1"/>
          <p:nvPr/>
        </p:nvSpPr>
        <p:spPr>
          <a:xfrm>
            <a:off x="198475" y="3339750"/>
            <a:ext cx="4081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442" name="Shape 144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3" name="Shape 1443"/>
          <p:cNvCxnSpPr/>
          <p:nvPr/>
        </p:nvCxnSpPr>
        <p:spPr>
          <a:xfrm flipH="1" rot="10800000">
            <a:off x="1433375" y="3175800"/>
            <a:ext cx="2928600" cy="119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44" name="Shape 1444"/>
          <p:cNvCxnSpPr/>
          <p:nvPr/>
        </p:nvCxnSpPr>
        <p:spPr>
          <a:xfrm flipH="1" rot="10800000">
            <a:off x="5323575" y="3472350"/>
            <a:ext cx="2943000" cy="555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發現相關之後</a:t>
            </a:r>
          </a:p>
        </p:txBody>
      </p:sp>
      <p:sp>
        <p:nvSpPr>
          <p:cNvPr id="1451" name="Shape 145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  <p:sp>
        <p:nvSpPr>
          <p:cNvPr id="1452" name="Shape 14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4" name="Shape 57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料理內</a:t>
            </a:r>
            <a:r>
              <a:rPr b="0" lang="zh-TW" sz="3200" u="sng"/>
              <a:t>加入「愛情」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/>
              <a:t>是否會讓料理更加</a:t>
            </a:r>
            <a:r>
              <a:rPr b="0" lang="zh-TW" u="sng"/>
              <a:t>美味</a:t>
            </a:r>
            <a:r>
              <a:rPr b="0" lang="zh-TW"/>
              <a:t>？</a:t>
            </a:r>
          </a:p>
        </p:txBody>
      </p:sp>
      <p:sp>
        <p:nvSpPr>
          <p:cNvPr id="576" name="Shape 576"/>
          <p:cNvSpPr/>
          <p:nvPr/>
        </p:nvSpPr>
        <p:spPr>
          <a:xfrm>
            <a:off x="1974375" y="5254825"/>
            <a:ext cx="5452800" cy="160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請給此</a:t>
            </a:r>
            <a:r>
              <a:rPr lang="zh-TW" sz="2400"/>
              <a:t>蛋包飯</a:t>
            </a:r>
            <a:r>
              <a:rPr lang="zh-TW" sz="2400"/>
              <a:t>的</a:t>
            </a:r>
            <a:r>
              <a:rPr lang="zh-TW" sz="2400" u="sng"/>
              <a:t>美味程度</a:t>
            </a:r>
            <a:r>
              <a:rPr lang="zh-TW" sz="2400"/>
              <a:t>1到5分：</a:t>
            </a:r>
            <a:br>
              <a:rPr lang="zh-TW" sz="2400"/>
            </a:br>
            <a:r>
              <a:rPr lang="zh-TW" sz="2400"/>
              <a:t>1為不美味，5為相當美味。</a:t>
            </a:r>
            <a:br>
              <a:rPr lang="zh-TW" sz="2400"/>
            </a:br>
            <a:r>
              <a:rPr lang="zh-TW" sz="2400"/>
              <a:t>美味程度：_____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" y="1614800"/>
            <a:ext cx="3818574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/>
          <p:nvPr/>
        </p:nvSpPr>
        <p:spPr>
          <a:xfrm>
            <a:off x="137382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蛋包飯A</a:t>
            </a:r>
          </a:p>
        </p:txBody>
      </p:sp>
      <p:pic>
        <p:nvPicPr>
          <p:cNvPr descr="slide user administrator blue admin account profile people human"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400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發現X跟Y有相關，之後....</a:t>
            </a:r>
          </a:p>
        </p:txBody>
      </p:sp>
      <p:sp>
        <p:nvSpPr>
          <p:cNvPr id="1459" name="Shape 1459"/>
          <p:cNvSpPr txBox="1"/>
          <p:nvPr>
            <p:ph idx="5" type="body"/>
          </p:nvPr>
        </p:nvSpPr>
        <p:spPr>
          <a:xfrm>
            <a:off x="6071025" y="5736224"/>
            <a:ext cx="2642400" cy="7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解釋因果關係</a:t>
            </a:r>
          </a:p>
        </p:txBody>
      </p:sp>
      <p:sp>
        <p:nvSpPr>
          <p:cNvPr id="1460" name="Shape 1460"/>
          <p:cNvSpPr txBox="1"/>
          <p:nvPr>
            <p:ph idx="1" type="body"/>
          </p:nvPr>
        </p:nvSpPr>
        <p:spPr>
          <a:xfrm>
            <a:off x="172746" y="3147224"/>
            <a:ext cx="2629200" cy="335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/>
              <a:t>Y' = bX + a</a:t>
            </a:r>
            <a:r>
              <a:rPr lang="zh-TW"/>
              <a:t> </a:t>
            </a:r>
            <a:r>
              <a:rPr lang="zh-TW"/>
              <a:t>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從X</a:t>
            </a:r>
            <a:r>
              <a:rPr lang="zh-TW"/>
              <a:t>變項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來</a:t>
            </a:r>
            <a:r>
              <a:rPr lang="zh-TW" u="sng"/>
              <a:t>預測</a:t>
            </a:r>
            <a:r>
              <a:rPr lang="zh-TW"/>
              <a:t>Y變項</a:t>
            </a:r>
          </a:p>
        </p:txBody>
      </p:sp>
      <p:sp>
        <p:nvSpPr>
          <p:cNvPr id="1461" name="Shape 14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462" name="Shape 1462"/>
          <p:cNvSpPr txBox="1"/>
          <p:nvPr>
            <p:ph idx="3" type="subTitle"/>
          </p:nvPr>
        </p:nvSpPr>
        <p:spPr>
          <a:xfrm>
            <a:off x="172750" y="2738300"/>
            <a:ext cx="2637600" cy="3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簡單迴歸分析</a:t>
            </a:r>
          </a:p>
        </p:txBody>
      </p:sp>
      <p:sp>
        <p:nvSpPr>
          <p:cNvPr id="1463" name="Shape 1463"/>
          <p:cNvSpPr/>
          <p:nvPr/>
        </p:nvSpPr>
        <p:spPr>
          <a:xfrm>
            <a:off x="3201225" y="1375000"/>
            <a:ext cx="2325900" cy="6747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相關分析</a:t>
            </a:r>
          </a:p>
        </p:txBody>
      </p:sp>
      <p:sp>
        <p:nvSpPr>
          <p:cNvPr id="1464" name="Shape 1464"/>
          <p:cNvSpPr txBox="1"/>
          <p:nvPr>
            <p:ph idx="2" type="body"/>
          </p:nvPr>
        </p:nvSpPr>
        <p:spPr>
          <a:xfrm>
            <a:off x="3042974" y="3147224"/>
            <a:ext cx="2642400" cy="3352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zh-TW"/>
              <a:t>Y'=b</a:t>
            </a:r>
            <a:r>
              <a:rPr b="1" baseline="-25000" lang="zh-TW"/>
              <a:t>1</a:t>
            </a:r>
            <a:r>
              <a:rPr b="1" lang="zh-TW"/>
              <a:t>X</a:t>
            </a:r>
            <a:r>
              <a:rPr b="1" baseline="-25000" lang="zh-TW"/>
              <a:t>1</a:t>
            </a:r>
            <a:r>
              <a:rPr b="1" lang="zh-TW"/>
              <a:t>+b</a:t>
            </a:r>
            <a:r>
              <a:rPr b="1" baseline="-25000" lang="zh-TW"/>
              <a:t>2</a:t>
            </a:r>
            <a:r>
              <a:rPr b="1" lang="zh-TW"/>
              <a:t>X</a:t>
            </a:r>
            <a:r>
              <a:rPr b="1" baseline="-25000" lang="zh-TW"/>
              <a:t>2</a:t>
            </a:r>
            <a:r>
              <a:rPr b="1" lang="zh-TW"/>
              <a:t>+a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分析多個自變項X</a:t>
            </a:r>
            <a:r>
              <a:rPr baseline="-25000"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, X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…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對依變項Y的影響</a:t>
            </a:r>
          </a:p>
        </p:txBody>
      </p:sp>
      <p:sp>
        <p:nvSpPr>
          <p:cNvPr id="1465" name="Shape 1465"/>
          <p:cNvSpPr txBox="1"/>
          <p:nvPr>
            <p:ph idx="4" type="subTitle"/>
          </p:nvPr>
        </p:nvSpPr>
        <p:spPr>
          <a:xfrm>
            <a:off x="3045946" y="2738300"/>
            <a:ext cx="2637600" cy="3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多元迴歸分析</a:t>
            </a:r>
          </a:p>
        </p:txBody>
      </p:sp>
      <p:sp>
        <p:nvSpPr>
          <p:cNvPr id="1466" name="Shape 1466"/>
          <p:cNvSpPr txBox="1"/>
          <p:nvPr>
            <p:ph idx="6" type="subTitle"/>
          </p:nvPr>
        </p:nvSpPr>
        <p:spPr>
          <a:xfrm>
            <a:off x="6073373" y="2738300"/>
            <a:ext cx="2637600" cy="343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實驗設計</a:t>
            </a:r>
          </a:p>
        </p:txBody>
      </p:sp>
      <p:sp>
        <p:nvSpPr>
          <p:cNvPr id="1467" name="Shape 1467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8" name="Shape 1468"/>
          <p:cNvSpPr/>
          <p:nvPr/>
        </p:nvSpPr>
        <p:spPr>
          <a:xfrm>
            <a:off x="6071025" y="3818713"/>
            <a:ext cx="1071300" cy="408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沒有X</a:t>
            </a:r>
          </a:p>
        </p:txBody>
      </p:sp>
      <p:sp>
        <p:nvSpPr>
          <p:cNvPr id="1469" name="Shape 1469"/>
          <p:cNvSpPr/>
          <p:nvPr/>
        </p:nvSpPr>
        <p:spPr>
          <a:xfrm>
            <a:off x="7642125" y="3818713"/>
            <a:ext cx="1071300" cy="4089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有X</a:t>
            </a:r>
          </a:p>
        </p:txBody>
      </p:sp>
      <p:sp>
        <p:nvSpPr>
          <p:cNvPr id="1470" name="Shape 1470"/>
          <p:cNvSpPr/>
          <p:nvPr/>
        </p:nvSpPr>
        <p:spPr>
          <a:xfrm>
            <a:off x="6301225" y="5164138"/>
            <a:ext cx="2181900" cy="4830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獨立樣本t檢定</a:t>
            </a:r>
          </a:p>
        </p:txBody>
      </p:sp>
      <p:sp>
        <p:nvSpPr>
          <p:cNvPr id="1471" name="Shape 1471"/>
          <p:cNvSpPr/>
          <p:nvPr/>
        </p:nvSpPr>
        <p:spPr>
          <a:xfrm>
            <a:off x="6071025" y="4411838"/>
            <a:ext cx="1071300" cy="40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Y</a:t>
            </a:r>
          </a:p>
        </p:txBody>
      </p:sp>
      <p:sp>
        <p:nvSpPr>
          <p:cNvPr id="1472" name="Shape 1472"/>
          <p:cNvSpPr/>
          <p:nvPr/>
        </p:nvSpPr>
        <p:spPr>
          <a:xfrm>
            <a:off x="7642125" y="4411838"/>
            <a:ext cx="1071300" cy="40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66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Y</a:t>
            </a:r>
          </a:p>
        </p:txBody>
      </p:sp>
      <p:sp>
        <p:nvSpPr>
          <p:cNvPr id="1473" name="Shape 1473"/>
          <p:cNvSpPr/>
          <p:nvPr/>
        </p:nvSpPr>
        <p:spPr>
          <a:xfrm>
            <a:off x="6071025" y="3147225"/>
            <a:ext cx="2629200" cy="40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假設X影響Y</a:t>
            </a:r>
          </a:p>
        </p:txBody>
      </p:sp>
      <p:cxnSp>
        <p:nvCxnSpPr>
          <p:cNvPr id="1474" name="Shape 1474"/>
          <p:cNvCxnSpPr>
            <a:stCxn id="1473" idx="2"/>
            <a:endCxn id="1468" idx="0"/>
          </p:cNvCxnSpPr>
          <p:nvPr/>
        </p:nvCxnSpPr>
        <p:spPr>
          <a:xfrm rot="5400000">
            <a:off x="6864975" y="3297975"/>
            <a:ext cx="262500" cy="7788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5" name="Shape 1475"/>
          <p:cNvCxnSpPr>
            <a:stCxn id="1473" idx="2"/>
            <a:endCxn id="1469" idx="0"/>
          </p:cNvCxnSpPr>
          <p:nvPr/>
        </p:nvCxnSpPr>
        <p:spPr>
          <a:xfrm flipH="1" rot="-5400000">
            <a:off x="7650525" y="3291225"/>
            <a:ext cx="262500" cy="792300"/>
          </a:xfrm>
          <a:prstGeom prst="bentConnector3">
            <a:avLst>
              <a:gd fmla="val 5001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6" name="Shape 1476"/>
          <p:cNvCxnSpPr>
            <a:stCxn id="1468" idx="2"/>
            <a:endCxn id="1471" idx="0"/>
          </p:cNvCxnSpPr>
          <p:nvPr/>
        </p:nvCxnSpPr>
        <p:spPr>
          <a:xfrm flipH="1" rot="-5400000">
            <a:off x="6514875" y="4319413"/>
            <a:ext cx="1842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7" name="Shape 1477"/>
          <p:cNvCxnSpPr>
            <a:endCxn id="1472" idx="0"/>
          </p:cNvCxnSpPr>
          <p:nvPr/>
        </p:nvCxnSpPr>
        <p:spPr>
          <a:xfrm flipH="1" rot="-5400000">
            <a:off x="8085375" y="4319438"/>
            <a:ext cx="18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8" name="Shape 1478"/>
          <p:cNvCxnSpPr>
            <a:stCxn id="1471" idx="2"/>
            <a:endCxn id="1470" idx="0"/>
          </p:cNvCxnSpPr>
          <p:nvPr/>
        </p:nvCxnSpPr>
        <p:spPr>
          <a:xfrm flipH="1" rot="-5400000">
            <a:off x="6827625" y="4599788"/>
            <a:ext cx="343500" cy="7854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79" name="Shape 1479"/>
          <p:cNvCxnSpPr>
            <a:stCxn id="1472" idx="2"/>
            <a:endCxn id="1470" idx="0"/>
          </p:cNvCxnSpPr>
          <p:nvPr/>
        </p:nvCxnSpPr>
        <p:spPr>
          <a:xfrm rot="5400000">
            <a:off x="7613175" y="4599638"/>
            <a:ext cx="343500" cy="7857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480" name="Shape 1480"/>
          <p:cNvCxnSpPr>
            <a:stCxn id="1463" idx="2"/>
            <a:endCxn id="1481" idx="0"/>
          </p:cNvCxnSpPr>
          <p:nvPr/>
        </p:nvCxnSpPr>
        <p:spPr>
          <a:xfrm rot="5400000">
            <a:off x="2655525" y="910150"/>
            <a:ext cx="569100" cy="28482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2" name="Shape 1482"/>
          <p:cNvCxnSpPr/>
          <p:nvPr/>
        </p:nvCxnSpPr>
        <p:spPr>
          <a:xfrm flipH="1" rot="-5400000">
            <a:off x="4195696" y="2459450"/>
            <a:ext cx="347100" cy="1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3" name="Shape 1483"/>
          <p:cNvCxnSpPr>
            <a:stCxn id="1463" idx="2"/>
            <a:endCxn id="1484" idx="0"/>
          </p:cNvCxnSpPr>
          <p:nvPr/>
        </p:nvCxnSpPr>
        <p:spPr>
          <a:xfrm flipH="1" rot="-5400000">
            <a:off x="5578875" y="835000"/>
            <a:ext cx="569100" cy="29985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741B47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85" name="Shape 1485"/>
          <p:cNvSpPr/>
          <p:nvPr/>
        </p:nvSpPr>
        <p:spPr>
          <a:xfrm>
            <a:off x="599800" y="5647150"/>
            <a:ext cx="17835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預測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1486" name="Shape 1486"/>
          <p:cNvSpPr/>
          <p:nvPr/>
        </p:nvSpPr>
        <p:spPr>
          <a:xfrm>
            <a:off x="3044617" y="5647150"/>
            <a:ext cx="2442900" cy="633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高等社會統計</a:t>
            </a:r>
          </a:p>
        </p:txBody>
      </p:sp>
      <p:sp>
        <p:nvSpPr>
          <p:cNvPr id="1481" name="Shape 1481"/>
          <p:cNvSpPr/>
          <p:nvPr/>
        </p:nvSpPr>
        <p:spPr>
          <a:xfrm>
            <a:off x="374800" y="2618824"/>
            <a:ext cx="2282400" cy="3782100"/>
          </a:xfrm>
          <a:prstGeom prst="rect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87" name="Shape 1487"/>
          <p:cNvSpPr/>
          <p:nvPr/>
        </p:nvSpPr>
        <p:spPr>
          <a:xfrm>
            <a:off x="2810350" y="2618825"/>
            <a:ext cx="2872500" cy="3782100"/>
          </a:xfrm>
          <a:prstGeom prst="rect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84" name="Shape 1484"/>
          <p:cNvSpPr/>
          <p:nvPr/>
        </p:nvSpPr>
        <p:spPr>
          <a:xfrm>
            <a:off x="5926400" y="2618825"/>
            <a:ext cx="2872500" cy="3782100"/>
          </a:xfrm>
          <a:prstGeom prst="rect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Shape 14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相關分析的應用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移民跟犯罪的關係</a:t>
            </a:r>
          </a:p>
        </p:txBody>
      </p:sp>
      <p:sp>
        <p:nvSpPr>
          <p:cNvPr id="1494" name="Shape 14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495" name="Shape 14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https://theinitium.com/article/20170220-dailynews-immigration-crime/</a:t>
            </a:r>
          </a:p>
        </p:txBody>
      </p:sp>
      <p:pic>
        <p:nvPicPr>
          <p:cNvPr id="1496" name="Shape 1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00" y="2178600"/>
            <a:ext cx="3245726" cy="2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203625" y="5191250"/>
            <a:ext cx="4220100" cy="1137300"/>
          </a:xfrm>
          <a:prstGeom prst="wedgeRoundRectCallout">
            <a:avLst>
              <a:gd fmla="val -7139" name="adj1"/>
              <a:gd fmla="val -89238" name="adj2"/>
              <a:gd fmla="val 0" name="adj3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恐怖份子會進入美國，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所以我們要嚴格審查移民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750" y="1949450"/>
            <a:ext cx="3314283" cy="48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4629838" y="5191250"/>
            <a:ext cx="4220100" cy="1137300"/>
          </a:xfrm>
          <a:prstGeom prst="wedgeRoundRectCallout">
            <a:avLst>
              <a:gd fmla="val 11290" name="adj1"/>
              <a:gd fmla="val -87066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移民變多與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犯罪率並沒有顯著增加</a:t>
            </a:r>
          </a:p>
        </p:txBody>
      </p:sp>
      <p:sp>
        <p:nvSpPr>
          <p:cNvPr id="1500" name="Shape 1500"/>
          <p:cNvSpPr txBox="1"/>
          <p:nvPr/>
        </p:nvSpPr>
        <p:spPr>
          <a:xfrm rot="1051719">
            <a:off x="6458479" y="2157932"/>
            <a:ext cx="2513092" cy="400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統計說這都是假的~</a:t>
            </a:r>
          </a:p>
        </p:txBody>
      </p:sp>
      <p:sp>
        <p:nvSpPr>
          <p:cNvPr id="1501" name="Shape 1501"/>
          <p:cNvSpPr txBox="1"/>
          <p:nvPr/>
        </p:nvSpPr>
        <p:spPr>
          <a:xfrm rot="-900125">
            <a:off x="279797" y="2145411"/>
            <a:ext cx="1566906" cy="400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讓美國人民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再次強大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Shape 15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相關分析的陷阱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看電視會延年益壽？</a:t>
            </a:r>
          </a:p>
        </p:txBody>
      </p:sp>
      <p:sp>
        <p:nvSpPr>
          <p:cNvPr id="1508" name="Shape 15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09" name="Shape 150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II（鄭惟厚譯）。</a:t>
            </a:r>
          </a:p>
        </p:txBody>
      </p:sp>
      <p:sp>
        <p:nvSpPr>
          <p:cNvPr id="1510" name="Shape 1510"/>
          <p:cNvSpPr/>
          <p:nvPr/>
        </p:nvSpPr>
        <p:spPr>
          <a:xfrm>
            <a:off x="794975" y="4263075"/>
            <a:ext cx="2825700" cy="993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各國每人平均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電視機數量</a:t>
            </a:r>
          </a:p>
        </p:txBody>
      </p:sp>
      <p:sp>
        <p:nvSpPr>
          <p:cNvPr id="1511" name="Shape 1511"/>
          <p:cNvSpPr/>
          <p:nvPr/>
        </p:nvSpPr>
        <p:spPr>
          <a:xfrm>
            <a:off x="5355400" y="4263075"/>
            <a:ext cx="2720700" cy="9933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國民平均壽命</a:t>
            </a:r>
          </a:p>
        </p:txBody>
      </p:sp>
      <p:cxnSp>
        <p:nvCxnSpPr>
          <p:cNvPr id="1512" name="Shape 1512"/>
          <p:cNvCxnSpPr>
            <a:stCxn id="1510" idx="3"/>
            <a:endCxn id="1511" idx="1"/>
          </p:cNvCxnSpPr>
          <p:nvPr/>
        </p:nvCxnSpPr>
        <p:spPr>
          <a:xfrm>
            <a:off x="3620675" y="4759725"/>
            <a:ext cx="1734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513" name="Shape 1513"/>
          <p:cNvSpPr/>
          <p:nvPr/>
        </p:nvSpPr>
        <p:spPr>
          <a:xfrm>
            <a:off x="4140063" y="4377975"/>
            <a:ext cx="773400" cy="763500"/>
          </a:xfrm>
          <a:prstGeom prst="ellipse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r</a:t>
            </a:r>
          </a:p>
        </p:txBody>
      </p:sp>
      <p:sp>
        <p:nvSpPr>
          <p:cNvPr id="1514" name="Shape 1514"/>
          <p:cNvSpPr/>
          <p:nvPr/>
        </p:nvSpPr>
        <p:spPr>
          <a:xfrm>
            <a:off x="3355625" y="5482575"/>
            <a:ext cx="2465700" cy="763500"/>
          </a:xfrm>
          <a:prstGeom prst="wedgeRoundRectCallout">
            <a:avLst>
              <a:gd fmla="val -5012" name="adj1"/>
              <a:gd fmla="val -10290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高度正相關!</a:t>
            </a:r>
          </a:p>
        </p:txBody>
      </p:sp>
      <p:pic>
        <p:nvPicPr>
          <p:cNvPr id="1515" name="Shape 1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888" y="2151900"/>
            <a:ext cx="2627875" cy="19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Shape 1516"/>
          <p:cNvSpPr txBox="1"/>
          <p:nvPr/>
        </p:nvSpPr>
        <p:spPr>
          <a:xfrm>
            <a:off x="1505375" y="2537588"/>
            <a:ext cx="1404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TV</a:t>
            </a:r>
          </a:p>
        </p:txBody>
      </p:sp>
      <p:pic>
        <p:nvPicPr>
          <p:cNvPr id="1517" name="Shape 1517"/>
          <p:cNvPicPr preferRelativeResize="0"/>
          <p:nvPr/>
        </p:nvPicPr>
        <p:blipFill rotWithShape="1">
          <a:blip r:embed="rId4">
            <a:alphaModFix/>
          </a:blip>
          <a:srcRect b="13434" l="0" r="28724" t="0"/>
          <a:stretch/>
        </p:blipFill>
        <p:spPr>
          <a:xfrm>
            <a:off x="5665488" y="1940000"/>
            <a:ext cx="2100525" cy="23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相關分析的陷阱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看電視會延年益壽？</a:t>
            </a:r>
          </a:p>
        </p:txBody>
      </p:sp>
      <p:sp>
        <p:nvSpPr>
          <p:cNvPr id="1524" name="Shape 15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25" name="Shape 152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II（鄭惟厚譯）。</a:t>
            </a:r>
          </a:p>
        </p:txBody>
      </p:sp>
      <p:pic>
        <p:nvPicPr>
          <p:cNvPr id="1526" name="Shape 1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563" y="2097363"/>
            <a:ext cx="362902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Shape 1527"/>
          <p:cNvSpPr txBox="1"/>
          <p:nvPr/>
        </p:nvSpPr>
        <p:spPr>
          <a:xfrm>
            <a:off x="781050" y="5910975"/>
            <a:ext cx="758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國際援助組織今天開始捐贈電視給貧困國家</a:t>
            </a:r>
          </a:p>
        </p:txBody>
      </p:sp>
      <p:grpSp>
        <p:nvGrpSpPr>
          <p:cNvPr id="1528" name="Shape 1528"/>
          <p:cNvGrpSpPr/>
          <p:nvPr/>
        </p:nvGrpSpPr>
        <p:grpSpPr>
          <a:xfrm>
            <a:off x="781038" y="2322150"/>
            <a:ext cx="3367500" cy="2929500"/>
            <a:chOff x="997413" y="1877300"/>
            <a:chExt cx="3367500" cy="2929500"/>
          </a:xfrm>
        </p:grpSpPr>
        <p:sp>
          <p:nvSpPr>
            <p:cNvPr id="1529" name="Shape 1529"/>
            <p:cNvSpPr/>
            <p:nvPr/>
          </p:nvSpPr>
          <p:spPr>
            <a:xfrm>
              <a:off x="997413" y="1877300"/>
              <a:ext cx="3367500" cy="2929500"/>
            </a:xfrm>
            <a:prstGeom prst="wedgeRoundRectCallout">
              <a:avLst>
                <a:gd fmla="val 65877" name="adj1"/>
                <a:gd fmla="val -12428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3200">
                  <a:solidFill>
                    <a:srgbClr val="FFFFFF"/>
                  </a:solidFill>
                </a:rPr>
                <a:t>文字</a:t>
              </a:r>
            </a:p>
          </p:txBody>
        </p:sp>
        <p:grpSp>
          <p:nvGrpSpPr>
            <p:cNvPr id="1530" name="Shape 1530"/>
            <p:cNvGrpSpPr/>
            <p:nvPr/>
          </p:nvGrpSpPr>
          <p:grpSpPr>
            <a:xfrm>
              <a:off x="1367225" y="2344125"/>
              <a:ext cx="2627875" cy="1995851"/>
              <a:chOff x="893888" y="2151900"/>
              <a:chExt cx="2627875" cy="1995851"/>
            </a:xfrm>
          </p:grpSpPr>
          <p:pic>
            <p:nvPicPr>
              <p:cNvPr id="1531" name="Shape 15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93888" y="2151900"/>
                <a:ext cx="2627875" cy="1995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2" name="Shape 1532"/>
              <p:cNvSpPr txBox="1"/>
              <p:nvPr/>
            </p:nvSpPr>
            <p:spPr>
              <a:xfrm>
                <a:off x="1505375" y="2537588"/>
                <a:ext cx="1404900" cy="82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zh-TW" sz="4800">
                    <a:solidFill>
                      <a:srgbClr val="FFFFFF"/>
                    </a:solidFill>
                  </a:rPr>
                  <a:t>TV</a:t>
                </a:r>
              </a:p>
            </p:txBody>
          </p:sp>
        </p:grp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Shape 153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課堂練習</a:t>
            </a:r>
            <a:r>
              <a:rPr lang="zh-TW" sz="3200"/>
              <a:t>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葡萄酒與心臟病有關嗎？</a:t>
            </a:r>
          </a:p>
        </p:txBody>
      </p:sp>
      <p:sp>
        <p:nvSpPr>
          <p:cNvPr id="1539" name="Shape 15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40" name="Shape 154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47" name="Shape 154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聽說</a:t>
            </a:r>
            <a:r>
              <a:rPr lang="zh-TW" u="sng">
                <a:solidFill>
                  <a:srgbClr val="FFFF00"/>
                </a:solidFill>
              </a:rPr>
              <a:t>飲用葡萄酒</a:t>
            </a:r>
            <a:r>
              <a:rPr lang="zh-TW"/>
              <a:t>跟</a:t>
            </a:r>
            <a:r>
              <a:rPr lang="zh-TW" u="sng">
                <a:solidFill>
                  <a:srgbClr val="FFFF00"/>
                </a:solidFill>
              </a:rPr>
              <a:t>防止心臟病</a:t>
            </a:r>
            <a:r>
              <a:rPr lang="zh-TW"/>
              <a:t>有關</a:t>
            </a:r>
          </a:p>
          <a:p>
            <a:pPr lvl="0">
              <a:spcBef>
                <a:spcPts val="1000"/>
              </a:spcBef>
              <a:buNone/>
            </a:pPr>
            <a:r>
              <a:rPr lang="zh-TW"/>
              <a:t>真的嗎？</a:t>
            </a:r>
          </a:p>
        </p:txBody>
      </p:sp>
      <p:sp>
        <p:nvSpPr>
          <p:cNvPr id="1548" name="Shape 15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圖片來源：https://goo.gl/MJnj5j</a:t>
            </a:r>
          </a:p>
        </p:txBody>
      </p:sp>
      <p:pic>
        <p:nvPicPr>
          <p:cNvPr id="1549" name="Shape 1549"/>
          <p:cNvPicPr preferRelativeResize="0"/>
          <p:nvPr/>
        </p:nvPicPr>
        <p:blipFill rotWithShape="1">
          <a:blip r:embed="rId3">
            <a:alphaModFix/>
          </a:blip>
          <a:srcRect b="0" l="34108" r="23405" t="10778"/>
          <a:stretch/>
        </p:blipFill>
        <p:spPr>
          <a:xfrm rot="900000">
            <a:off x="6548625" y="1394450"/>
            <a:ext cx="1618749" cy="2558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50" name="Shape 1550"/>
          <p:cNvSpPr txBox="1"/>
          <p:nvPr/>
        </p:nvSpPr>
        <p:spPr>
          <a:xfrm rot="899840">
            <a:off x="6672372" y="770459"/>
            <a:ext cx="250295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想賣你更多酒的商人</a:t>
            </a:r>
          </a:p>
        </p:txBody>
      </p:sp>
      <p:pic>
        <p:nvPicPr>
          <p:cNvPr id="1551" name="Shape 1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900" y="523100"/>
            <a:ext cx="4182204" cy="4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Shape 1552"/>
          <p:cNvSpPr/>
          <p:nvPr/>
        </p:nvSpPr>
        <p:spPr>
          <a:xfrm>
            <a:off x="8408408" y="1556950"/>
            <a:ext cx="435225" cy="939125"/>
          </a:xfrm>
          <a:custGeom>
            <a:pathLst>
              <a:path extrusionOk="0" h="37565" w="17409">
                <a:moveTo>
                  <a:pt x="16573" y="0"/>
                </a:moveTo>
                <a:cubicBezTo>
                  <a:pt x="16573" y="2657"/>
                  <a:pt x="17752" y="11137"/>
                  <a:pt x="17067" y="12851"/>
                </a:cubicBezTo>
                <a:cubicBezTo>
                  <a:pt x="15782" y="16063"/>
                  <a:pt x="6688" y="16310"/>
                  <a:pt x="6688" y="12851"/>
                </a:cubicBezTo>
                <a:cubicBezTo>
                  <a:pt x="6688" y="9286"/>
                  <a:pt x="9103" y="8310"/>
                  <a:pt x="12619" y="8897"/>
                </a:cubicBezTo>
                <a:cubicBezTo>
                  <a:pt x="18021" y="9797"/>
                  <a:pt x="17958" y="20884"/>
                  <a:pt x="14596" y="25208"/>
                </a:cubicBezTo>
                <a:cubicBezTo>
                  <a:pt x="12216" y="28267"/>
                  <a:pt x="6169" y="29499"/>
                  <a:pt x="5699" y="29656"/>
                </a:cubicBezTo>
                <a:cubicBezTo>
                  <a:pt x="3979" y="30229"/>
                  <a:pt x="617" y="31433"/>
                  <a:pt x="262" y="29656"/>
                </a:cubicBezTo>
                <a:cubicBezTo>
                  <a:pt x="-126" y="27710"/>
                  <a:pt x="6360" y="24600"/>
                  <a:pt x="4710" y="25702"/>
                </a:cubicBezTo>
                <a:cubicBezTo>
                  <a:pt x="3144" y="26746"/>
                  <a:pt x="2657" y="25934"/>
                  <a:pt x="1251" y="27185"/>
                </a:cubicBezTo>
                <a:cubicBezTo>
                  <a:pt x="-1407" y="29548"/>
                  <a:pt x="876" y="35430"/>
                  <a:pt x="3722" y="37565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Shape 15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59" name="Shape 155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0" name="Shape 1560"/>
          <p:cNvSpPr txBox="1"/>
          <p:nvPr/>
        </p:nvSpPr>
        <p:spPr>
          <a:xfrm>
            <a:off x="4757350" y="2750800"/>
            <a:ext cx="3900000" cy="2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成對資料：19個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已開發國家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國家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平均每人從葡萄酒攝取酒精(單位:公升)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FFFF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心臟病死亡人數(單位:十萬人)</a:t>
            </a:r>
          </a:p>
        </p:txBody>
      </p:sp>
      <p:sp>
        <p:nvSpPr>
          <p:cNvPr id="1561" name="Shape 1561"/>
          <p:cNvSpPr txBox="1"/>
          <p:nvPr/>
        </p:nvSpPr>
        <p:spPr>
          <a:xfrm>
            <a:off x="4757350" y="1260700"/>
            <a:ext cx="4169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2001年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葡萄酒與心臟病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統計資料</a:t>
            </a:r>
          </a:p>
        </p:txBody>
      </p:sp>
      <p:pic>
        <p:nvPicPr>
          <p:cNvPr id="1562" name="Shape 1562"/>
          <p:cNvPicPr preferRelativeResize="0"/>
          <p:nvPr/>
        </p:nvPicPr>
        <p:blipFill rotWithShape="1">
          <a:blip r:embed="rId3">
            <a:alphaModFix/>
          </a:blip>
          <a:srcRect b="0" l="0" r="42817" t="0"/>
          <a:stretch/>
        </p:blipFill>
        <p:spPr>
          <a:xfrm>
            <a:off x="1103850" y="152400"/>
            <a:ext cx="3356924" cy="62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Shape 15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69" name="Shape 156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W11-b. </a:t>
            </a:r>
            <a:r>
              <a:rPr lang="zh-TW"/>
              <a:t>葡萄酒與</a:t>
            </a:r>
            <a:br>
              <a:rPr lang="zh-TW"/>
            </a:br>
            <a:r>
              <a:rPr lang="zh-TW"/>
              <a:t>心臟病有關嗎？</a:t>
            </a:r>
          </a:p>
        </p:txBody>
      </p:sp>
      <p:sp>
        <p:nvSpPr>
          <p:cNvPr id="1570" name="Shape 1570"/>
          <p:cNvSpPr txBox="1"/>
          <p:nvPr>
            <p:ph idx="1" type="body"/>
          </p:nvPr>
        </p:nvSpPr>
        <p:spPr>
          <a:xfrm>
            <a:off x="4485225" y="1783075"/>
            <a:ext cx="4182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繪製散佈圖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上傳CSV檔案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選擇要分析的變項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解讀報表：相關分析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撰寫結論</a:t>
            </a:r>
          </a:p>
        </p:txBody>
      </p:sp>
      <p:pic>
        <p:nvPicPr>
          <p:cNvPr descr="google spreadsheet.png" id="1571" name="Shape 1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1572" name="Shape 1572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1573" name="Shape 1573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4" name="Shape 1574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5" name="Shape 1575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2" name="Shape 15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83" name="Shape 158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W11-b. </a:t>
            </a:r>
            <a:r>
              <a:rPr lang="zh-TW">
                <a:solidFill>
                  <a:schemeClr val="dk1"/>
                </a:solidFill>
              </a:rPr>
              <a:t>葡萄酒與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心臟病有關嗎？</a:t>
            </a:r>
          </a:p>
        </p:txBody>
      </p:sp>
      <p:sp>
        <p:nvSpPr>
          <p:cNvPr id="1584" name="Shape 158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練習</a:t>
            </a:r>
            <a:r>
              <a:rPr lang="zh-TW"/>
              <a:t>啦！</a:t>
            </a:r>
          </a:p>
        </p:txBody>
      </p:sp>
      <p:pic>
        <p:nvPicPr>
          <p:cNvPr id="1585" name="Shape 1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0" y="2186113"/>
            <a:ext cx="5409600" cy="3905722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86" name="Shape 1586"/>
          <p:cNvSpPr txBox="1"/>
          <p:nvPr/>
        </p:nvSpPr>
        <p:spPr>
          <a:xfrm>
            <a:off x="7745525" y="5012400"/>
            <a:ext cx="639600" cy="211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1200"/>
              <a:t>0.003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Shape 1592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9" name="Shape 58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料理內</a:t>
            </a:r>
            <a:r>
              <a:rPr b="0" lang="zh-TW" sz="3200" u="sng"/>
              <a:t>加入「愛情」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/>
              <a:t>是否會讓料理更加</a:t>
            </a:r>
            <a:r>
              <a:rPr b="0" lang="zh-TW" u="sng"/>
              <a:t>美味</a:t>
            </a:r>
            <a:r>
              <a:rPr b="0" lang="zh-TW"/>
              <a:t>？</a:t>
            </a:r>
          </a:p>
        </p:txBody>
      </p:sp>
      <p:sp>
        <p:nvSpPr>
          <p:cNvPr id="591" name="Shape 591"/>
          <p:cNvSpPr/>
          <p:nvPr/>
        </p:nvSpPr>
        <p:spPr>
          <a:xfrm>
            <a:off x="1974375" y="5254825"/>
            <a:ext cx="5452800" cy="1718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請給此蛋包飯的</a:t>
            </a:r>
            <a:r>
              <a:rPr lang="zh-TW" sz="2400" u="sng"/>
              <a:t>美味程度</a:t>
            </a:r>
            <a:r>
              <a:rPr lang="zh-TW" sz="2400"/>
              <a:t>1到5分：</a:t>
            </a:r>
            <a:br>
              <a:rPr lang="zh-TW" sz="2400"/>
            </a:br>
            <a:r>
              <a:rPr lang="zh-TW" sz="2400"/>
              <a:t>1為不美味，5為相當美味。</a:t>
            </a:r>
            <a:br>
              <a:rPr lang="zh-TW" sz="2400"/>
            </a:br>
            <a:r>
              <a:rPr lang="zh-TW" sz="2400"/>
              <a:t>美味程度：_____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25" y="1614800"/>
            <a:ext cx="3818574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Shape 593"/>
          <p:cNvSpPr/>
          <p:nvPr/>
        </p:nvSpPr>
        <p:spPr>
          <a:xfrm>
            <a:off x="137382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蛋包飯A</a:t>
            </a:r>
          </a:p>
        </p:txBody>
      </p:sp>
      <p:pic>
        <p:nvPicPr>
          <p:cNvPr descr="slide user administrator blue admin account profile people human"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95" name="Shape 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4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blue admin account profile people human"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400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598" name="Shape 5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97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599" name="Shape 5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3850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00" name="Shape 6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9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01" name="Shape 6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125" y="5364471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 rotWithShape="1">
          <a:blip r:embed="rId6">
            <a:alphaModFix/>
          </a:blip>
          <a:srcRect b="0" l="9992" r="10000" t="0"/>
          <a:stretch/>
        </p:blipFill>
        <p:spPr>
          <a:xfrm>
            <a:off x="4495050" y="1614800"/>
            <a:ext cx="4358008" cy="31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/>
          <p:nvPr/>
        </p:nvSpPr>
        <p:spPr>
          <a:xfrm>
            <a:off x="5920275" y="4420175"/>
            <a:ext cx="2087100" cy="6120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蛋包飯B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0" name="Shape 61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" name="Shape 61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類別⇨</a:t>
            </a:r>
            <a:r>
              <a:rPr lang="zh-TW">
                <a:solidFill>
                  <a:schemeClr val="dk1"/>
                </a:solidFill>
              </a:rPr>
              <a:t>連續：</a:t>
            </a:r>
            <a:r>
              <a:rPr lang="zh-TW"/>
              <a:t>研究架構</a:t>
            </a:r>
          </a:p>
        </p:txBody>
      </p:sp>
      <p:sp>
        <p:nvSpPr>
          <p:cNvPr id="612" name="Shape 612"/>
          <p:cNvSpPr/>
          <p:nvPr/>
        </p:nvSpPr>
        <p:spPr>
          <a:xfrm>
            <a:off x="2579725" y="1578725"/>
            <a:ext cx="5795100" cy="98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>
                <a:solidFill>
                  <a:srgbClr val="FFFFFF"/>
                </a:solidFill>
              </a:rPr>
              <a:t>料理內加入「愛情」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會顯著提升料理的</a:t>
            </a:r>
            <a:r>
              <a:rPr lang="zh-TW" sz="2800" u="sng">
                <a:solidFill>
                  <a:srgbClr val="FFFFFF"/>
                </a:solidFill>
              </a:rPr>
              <a:t>美味程度</a:t>
            </a:r>
          </a:p>
        </p:txBody>
      </p:sp>
      <p:sp>
        <p:nvSpPr>
          <p:cNvPr id="613" name="Shape 613"/>
          <p:cNvSpPr/>
          <p:nvPr/>
        </p:nvSpPr>
        <p:spPr>
          <a:xfrm>
            <a:off x="2579725" y="2988025"/>
            <a:ext cx="2835300" cy="1073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控制組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未加入「愛情」</a:t>
            </a:r>
          </a:p>
        </p:txBody>
      </p:sp>
      <p:sp>
        <p:nvSpPr>
          <p:cNvPr id="614" name="Shape 614"/>
          <p:cNvSpPr/>
          <p:nvPr/>
        </p:nvSpPr>
        <p:spPr>
          <a:xfrm>
            <a:off x="5631975" y="2988025"/>
            <a:ext cx="2835300" cy="10737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實驗</a:t>
            </a:r>
            <a:r>
              <a:rPr b="1" lang="zh-TW" sz="3200">
                <a:solidFill>
                  <a:srgbClr val="FFFFFF"/>
                </a:solidFill>
              </a:rPr>
              <a:t>組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加入「愛情」</a:t>
            </a:r>
          </a:p>
        </p:txBody>
      </p:sp>
      <p:sp>
        <p:nvSpPr>
          <p:cNvPr id="615" name="Shape 615"/>
          <p:cNvSpPr/>
          <p:nvPr/>
        </p:nvSpPr>
        <p:spPr>
          <a:xfrm>
            <a:off x="2579725" y="43380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16" name="Shape 616"/>
          <p:cNvSpPr/>
          <p:nvPr/>
        </p:nvSpPr>
        <p:spPr>
          <a:xfrm>
            <a:off x="5631975" y="43380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17" name="Shape 617"/>
          <p:cNvSpPr/>
          <p:nvPr/>
        </p:nvSpPr>
        <p:spPr>
          <a:xfrm>
            <a:off x="3971675" y="5460863"/>
            <a:ext cx="3090600" cy="668400"/>
          </a:xfrm>
          <a:prstGeom prst="roundRect">
            <a:avLst>
              <a:gd fmla="val 16667" name="adj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獨立樣本t檢定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314525" y="181270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研究假設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314525" y="3324625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自變項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(類別資料)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314525" y="4472000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依</a:t>
            </a:r>
            <a:r>
              <a:rPr lang="zh-TW" sz="2400"/>
              <a:t>變項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</a:t>
            </a:r>
            <a:r>
              <a:rPr lang="zh-TW" sz="2400"/>
              <a:t>連續</a:t>
            </a:r>
            <a:r>
              <a:rPr lang="zh-TW" sz="2400"/>
              <a:t>資料)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314525" y="5619375"/>
            <a:ext cx="1780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統計檢定</a:t>
            </a:r>
          </a:p>
        </p:txBody>
      </p:sp>
      <p:cxnSp>
        <p:nvCxnSpPr>
          <p:cNvPr id="622" name="Shape 622"/>
          <p:cNvCxnSpPr>
            <a:stCxn id="612" idx="2"/>
            <a:endCxn id="613" idx="0"/>
          </p:cNvCxnSpPr>
          <p:nvPr/>
        </p:nvCxnSpPr>
        <p:spPr>
          <a:xfrm rot="5400000">
            <a:off x="4525975" y="2036825"/>
            <a:ext cx="422700" cy="14799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3" name="Shape 623"/>
          <p:cNvCxnSpPr>
            <a:stCxn id="612" idx="2"/>
            <a:endCxn id="614" idx="0"/>
          </p:cNvCxnSpPr>
          <p:nvPr/>
        </p:nvCxnSpPr>
        <p:spPr>
          <a:xfrm flipH="1" rot="-5400000">
            <a:off x="6052075" y="1990625"/>
            <a:ext cx="422700" cy="1572300"/>
          </a:xfrm>
          <a:prstGeom prst="bentConnector3">
            <a:avLst>
              <a:gd fmla="val 4998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4" name="Shape 624"/>
          <p:cNvCxnSpPr>
            <a:endCxn id="615" idx="0"/>
          </p:cNvCxnSpPr>
          <p:nvPr/>
        </p:nvCxnSpPr>
        <p:spPr>
          <a:xfrm>
            <a:off x="3997375" y="4061750"/>
            <a:ext cx="0" cy="2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5" name="Shape 625"/>
          <p:cNvCxnSpPr/>
          <p:nvPr/>
        </p:nvCxnSpPr>
        <p:spPr>
          <a:xfrm>
            <a:off x="7049625" y="4061750"/>
            <a:ext cx="0" cy="27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6" name="Shape 626"/>
          <p:cNvCxnSpPr>
            <a:stCxn id="615" idx="2"/>
            <a:endCxn id="617" idx="0"/>
          </p:cNvCxnSpPr>
          <p:nvPr/>
        </p:nvCxnSpPr>
        <p:spPr>
          <a:xfrm flipH="1" rot="-5400000">
            <a:off x="4529875" y="4473950"/>
            <a:ext cx="454500" cy="15195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7" name="Shape 627"/>
          <p:cNvCxnSpPr>
            <a:stCxn id="616" idx="2"/>
            <a:endCxn id="617" idx="0"/>
          </p:cNvCxnSpPr>
          <p:nvPr/>
        </p:nvCxnSpPr>
        <p:spPr>
          <a:xfrm rot="5400000">
            <a:off x="6056025" y="4467350"/>
            <a:ext cx="454500" cy="1532700"/>
          </a:xfrm>
          <a:prstGeom prst="bentConnector3">
            <a:avLst>
              <a:gd fmla="val 4999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28" name="Shape 628"/>
          <p:cNvCxnSpPr>
            <a:stCxn id="617" idx="2"/>
            <a:endCxn id="612" idx="3"/>
          </p:cNvCxnSpPr>
          <p:nvPr/>
        </p:nvCxnSpPr>
        <p:spPr>
          <a:xfrm rot="-5400000">
            <a:off x="4917275" y="2671763"/>
            <a:ext cx="4057200" cy="2857800"/>
          </a:xfrm>
          <a:prstGeom prst="bentConnector4">
            <a:avLst>
              <a:gd fmla="val -5869" name="adj1"/>
              <a:gd fmla="val 116192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29" name="Shape 629"/>
          <p:cNvSpPr/>
          <p:nvPr/>
        </p:nvSpPr>
        <p:spPr>
          <a:xfrm>
            <a:off x="2509575" y="43760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30" name="Shape 630"/>
          <p:cNvSpPr/>
          <p:nvPr/>
        </p:nvSpPr>
        <p:spPr>
          <a:xfrm>
            <a:off x="5708600" y="440190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31" name="Shape 631"/>
          <p:cNvSpPr/>
          <p:nvPr/>
        </p:nvSpPr>
        <p:spPr>
          <a:xfrm>
            <a:off x="5772475" y="44402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32" name="Shape 632"/>
          <p:cNvSpPr/>
          <p:nvPr/>
        </p:nvSpPr>
        <p:spPr>
          <a:xfrm>
            <a:off x="5874625" y="451685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33" name="Shape 633"/>
          <p:cNvSpPr/>
          <p:nvPr/>
        </p:nvSpPr>
        <p:spPr>
          <a:xfrm>
            <a:off x="2458500" y="4414325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  <p:sp>
        <p:nvSpPr>
          <p:cNvPr id="634" name="Shape 634"/>
          <p:cNvSpPr/>
          <p:nvPr/>
        </p:nvSpPr>
        <p:spPr>
          <a:xfrm>
            <a:off x="2381875" y="4478200"/>
            <a:ext cx="2835300" cy="66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美味程度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